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  <p:sldMasterId id="2147483685" r:id="rId2"/>
    <p:sldMasterId id="2147483686" r:id="rId3"/>
    <p:sldMasterId id="2147483688" r:id="rId4"/>
  </p:sldMasterIdLst>
  <p:notesMasterIdLst>
    <p:notesMasterId r:id="rId12"/>
  </p:notesMasterIdLst>
  <p:sldIdLst>
    <p:sldId id="272" r:id="rId5"/>
    <p:sldId id="265" r:id="rId6"/>
    <p:sldId id="274" r:id="rId7"/>
    <p:sldId id="276" r:id="rId8"/>
    <p:sldId id="277" r:id="rId9"/>
    <p:sldId id="278" r:id="rId10"/>
    <p:sldId id="266" r:id="rId11"/>
  </p:sldIdLst>
  <p:sldSz cx="7559675" cy="10691813"/>
  <p:notesSz cx="7104063" cy="10234613"/>
  <p:embeddedFontLst>
    <p:embeddedFont>
      <p:font typeface="KoPub바탕체 Bold" panose="020B0600000101010101" charset="-127"/>
      <p:regular r:id="rId13"/>
      <p:bold r:id="rId14"/>
    </p:embeddedFont>
    <p:embeddedFont>
      <p:font typeface="Rix모던고딕 EB" panose="020B0600000101010101" charset="-127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HY동녘B" panose="02030600000101010101" pitchFamily="18" charset="-127"/>
      <p:regular r:id="rId22"/>
    </p:embeddedFont>
    <p:embeddedFont>
      <p:font typeface="KoPubWorld돋움체 Bold" panose="00000800000000000000" pitchFamily="2" charset="-127"/>
      <p:bold r:id="rId23"/>
    </p:embeddedFont>
    <p:embeddedFont>
      <p:font typeface="KoPubWorld돋움체 Medium" panose="00000600000000000000" pitchFamily="2" charset="-127"/>
      <p:regular r:id="rId24"/>
    </p:embeddedFont>
    <p:embeddedFont>
      <p:font typeface="KoPub돋움체 Bold" panose="02020603020101020101" pitchFamily="18" charset="-127"/>
      <p:regular r:id="rId25"/>
      <p:bold r:id="rId26"/>
    </p:embeddedFont>
    <p:embeddedFont>
      <p:font typeface="KoPub돋움체 Medium" panose="02020603020101020101" pitchFamily="18" charset="-127"/>
      <p:regular r:id="rId27"/>
    </p:embeddedFont>
    <p:embeddedFont>
      <p:font typeface="Tahoma" panose="020B0604030504040204" pitchFamily="34" charset="0"/>
      <p:regular r:id="rId28"/>
      <p:bold r:id="rId29"/>
    </p:embeddedFont>
    <p:embeddedFont>
      <p:font typeface="경기천년바탕 Bold" panose="02020803020101020101" pitchFamily="18" charset="-127"/>
      <p:bold r:id="rId30"/>
    </p:embeddedFont>
    <p:embeddedFont>
      <p:font typeface="맑은 고딕" panose="020B0503020000020004" pitchFamily="50" charset="-127"/>
      <p:regular r:id="rId31"/>
      <p:bold r:id="rId32"/>
    </p:embeddedFont>
  </p:embeddedFontLst>
  <p:defaultTextStyle>
    <a:defPPr>
      <a:defRPr lang="ko-KR"/>
    </a:defPPr>
    <a:lvl1pPr marL="0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김주선" initials="쭈" lastIdx="1" clrIdx="0">
    <p:extLst>
      <p:ext uri="{19B8F6BF-5375-455C-9EA6-DF929625EA0E}">
        <p15:presenceInfo xmlns:p15="http://schemas.microsoft.com/office/powerpoint/2012/main" userId="066048a9389c0601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387C"/>
    <a:srgbClr val="3D65D7"/>
    <a:srgbClr val="3059AC"/>
    <a:srgbClr val="486ED9"/>
    <a:srgbClr val="0000FF"/>
    <a:srgbClr val="C5E2FF"/>
    <a:srgbClr val="F52B2B"/>
    <a:srgbClr val="E6E6E6"/>
    <a:srgbClr val="0062AC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58" autoAdjust="0"/>
    <p:restoredTop sz="94660"/>
  </p:normalViewPr>
  <p:slideViewPr>
    <p:cSldViewPr snapToGrid="0">
      <p:cViewPr>
        <p:scale>
          <a:sx n="66" d="100"/>
          <a:sy n="66" d="100"/>
        </p:scale>
        <p:origin x="1086" y="-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21" Type="http://schemas.openxmlformats.org/officeDocument/2006/relationships/font" Target="fonts/font9.fntdata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2.fntdata"/><Relationship Id="rId32" Type="http://schemas.openxmlformats.org/officeDocument/2006/relationships/font" Target="fonts/font20.fntdata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7.fntdata"/><Relationship Id="rId31" Type="http://schemas.openxmlformats.org/officeDocument/2006/relationships/font" Target="fonts/font19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2086E6-413E-486A-8062-F401BEEF0BBC}" type="datetimeFigureOut">
              <a:rPr lang="ko-KR" altLang="en-US" smtClean="0"/>
              <a:t>2023-03-15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32038" y="1279525"/>
            <a:ext cx="244157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D4C783-3F97-48B9-B7DD-1867059FBA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683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1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277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076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639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605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173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429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2216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421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199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9664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6612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0889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86912" rtl="0" eaLnBrk="1" latinLnBrk="1" hangingPunct="1">
        <a:lnSpc>
          <a:spcPct val="90000"/>
        </a:lnSpc>
        <a:spcBef>
          <a:spcPct val="0"/>
        </a:spcBef>
        <a:buNone/>
        <a:defRPr sz="474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728" indent="-246728" algn="l" defTabSz="986912" rtl="0" eaLnBrk="1" latinLnBrk="1" hangingPunct="1">
        <a:lnSpc>
          <a:spcPct val="90000"/>
        </a:lnSpc>
        <a:spcBef>
          <a:spcPts val="1079"/>
        </a:spcBef>
        <a:buFont typeface="Arial" panose="020B0604020202020204" pitchFamily="34" charset="0"/>
        <a:buChar char="•"/>
        <a:defRPr sz="3022" kern="1200">
          <a:solidFill>
            <a:schemeClr val="tx1"/>
          </a:solidFill>
          <a:latin typeface="+mn-lt"/>
          <a:ea typeface="+mn-ea"/>
          <a:cs typeface="+mn-cs"/>
        </a:defRPr>
      </a:lvl1pPr>
      <a:lvl2pPr marL="740184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2pPr>
      <a:lvl3pPr marL="1233640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2159" kern="1200">
          <a:solidFill>
            <a:schemeClr val="tx1"/>
          </a:solidFill>
          <a:latin typeface="+mn-lt"/>
          <a:ea typeface="+mn-ea"/>
          <a:cs typeface="+mn-cs"/>
        </a:defRPr>
      </a:lvl3pPr>
      <a:lvl4pPr marL="1727096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4pPr>
      <a:lvl5pPr marL="2220552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5pPr>
      <a:lvl6pPr marL="2714008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6pPr>
      <a:lvl7pPr marL="3207464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7pPr>
      <a:lvl8pPr marL="3700920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8pPr>
      <a:lvl9pPr marL="4194376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1pPr>
      <a:lvl2pPr marL="493456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2pPr>
      <a:lvl3pPr marL="986912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3pPr>
      <a:lvl4pPr marL="1480368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4pPr>
      <a:lvl5pPr marL="1973824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5pPr>
      <a:lvl6pPr marL="2467280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6pPr>
      <a:lvl7pPr marL="2960736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7pPr>
      <a:lvl8pPr marL="3454192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8pPr>
      <a:lvl9pPr marL="3947648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86912" rtl="0" eaLnBrk="1" latinLnBrk="1" hangingPunct="1">
        <a:lnSpc>
          <a:spcPct val="90000"/>
        </a:lnSpc>
        <a:spcBef>
          <a:spcPct val="0"/>
        </a:spcBef>
        <a:buNone/>
        <a:defRPr sz="474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728" indent="-246728" algn="l" defTabSz="986912" rtl="0" eaLnBrk="1" latinLnBrk="1" hangingPunct="1">
        <a:lnSpc>
          <a:spcPct val="90000"/>
        </a:lnSpc>
        <a:spcBef>
          <a:spcPts val="1079"/>
        </a:spcBef>
        <a:buFont typeface="Arial" panose="020B0604020202020204" pitchFamily="34" charset="0"/>
        <a:buChar char="•"/>
        <a:defRPr sz="3022" kern="1200">
          <a:solidFill>
            <a:schemeClr val="tx1"/>
          </a:solidFill>
          <a:latin typeface="+mn-lt"/>
          <a:ea typeface="+mn-ea"/>
          <a:cs typeface="+mn-cs"/>
        </a:defRPr>
      </a:lvl1pPr>
      <a:lvl2pPr marL="740184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2pPr>
      <a:lvl3pPr marL="1233640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2159" kern="1200">
          <a:solidFill>
            <a:schemeClr val="tx1"/>
          </a:solidFill>
          <a:latin typeface="+mn-lt"/>
          <a:ea typeface="+mn-ea"/>
          <a:cs typeface="+mn-cs"/>
        </a:defRPr>
      </a:lvl3pPr>
      <a:lvl4pPr marL="1727096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4pPr>
      <a:lvl5pPr marL="2220552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5pPr>
      <a:lvl6pPr marL="2714008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6pPr>
      <a:lvl7pPr marL="3207464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7pPr>
      <a:lvl8pPr marL="3700920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8pPr>
      <a:lvl9pPr marL="4194376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1pPr>
      <a:lvl2pPr marL="493456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2pPr>
      <a:lvl3pPr marL="986912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3pPr>
      <a:lvl4pPr marL="1480368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4pPr>
      <a:lvl5pPr marL="1973824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5pPr>
      <a:lvl6pPr marL="2467280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6pPr>
      <a:lvl7pPr marL="2960736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7pPr>
      <a:lvl8pPr marL="3454192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8pPr>
      <a:lvl9pPr marL="3947648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86912" rtl="0" eaLnBrk="1" latinLnBrk="1" hangingPunct="1">
        <a:lnSpc>
          <a:spcPct val="90000"/>
        </a:lnSpc>
        <a:spcBef>
          <a:spcPct val="0"/>
        </a:spcBef>
        <a:buNone/>
        <a:defRPr sz="474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6728" indent="-246728" algn="l" defTabSz="986912" rtl="0" eaLnBrk="1" latinLnBrk="1" hangingPunct="1">
        <a:lnSpc>
          <a:spcPct val="90000"/>
        </a:lnSpc>
        <a:spcBef>
          <a:spcPts val="1079"/>
        </a:spcBef>
        <a:buFont typeface="Arial" panose="020B0604020202020204" pitchFamily="34" charset="0"/>
        <a:buChar char="•"/>
        <a:defRPr sz="3022" kern="1200">
          <a:solidFill>
            <a:schemeClr val="tx1"/>
          </a:solidFill>
          <a:latin typeface="+mn-lt"/>
          <a:ea typeface="+mn-ea"/>
          <a:cs typeface="+mn-cs"/>
        </a:defRPr>
      </a:lvl1pPr>
      <a:lvl2pPr marL="740184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2590" kern="1200">
          <a:solidFill>
            <a:schemeClr val="tx1"/>
          </a:solidFill>
          <a:latin typeface="+mn-lt"/>
          <a:ea typeface="+mn-ea"/>
          <a:cs typeface="+mn-cs"/>
        </a:defRPr>
      </a:lvl2pPr>
      <a:lvl3pPr marL="1233640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2159" kern="1200">
          <a:solidFill>
            <a:schemeClr val="tx1"/>
          </a:solidFill>
          <a:latin typeface="+mn-lt"/>
          <a:ea typeface="+mn-ea"/>
          <a:cs typeface="+mn-cs"/>
        </a:defRPr>
      </a:lvl3pPr>
      <a:lvl4pPr marL="1727096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4pPr>
      <a:lvl5pPr marL="2220552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5pPr>
      <a:lvl6pPr marL="2714008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6pPr>
      <a:lvl7pPr marL="3207464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7pPr>
      <a:lvl8pPr marL="3700920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8pPr>
      <a:lvl9pPr marL="4194376" indent="-246728" algn="l" defTabSz="986912" rtl="0" eaLnBrk="1" latinLnBrk="1" hangingPunct="1">
        <a:lnSpc>
          <a:spcPct val="90000"/>
        </a:lnSpc>
        <a:spcBef>
          <a:spcPts val="540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1pPr>
      <a:lvl2pPr marL="493456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2pPr>
      <a:lvl3pPr marL="986912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3pPr>
      <a:lvl4pPr marL="1480368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4pPr>
      <a:lvl5pPr marL="1973824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5pPr>
      <a:lvl6pPr marL="2467280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6pPr>
      <a:lvl7pPr marL="2960736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7pPr>
      <a:lvl8pPr marL="3454192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8pPr>
      <a:lvl9pPr marL="3947648" algn="l" defTabSz="986912" rtl="0" eaLnBrk="1" latinLnBrk="1" hangingPunct="1">
        <a:defRPr sz="19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689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edu@kpcice.or.kr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www.kpcice.or.kr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hyperlink" Target="http://www.kpcice.or.kr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pcice.or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pcice.or.k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hyperlink" Target="mailto:edu@kpcice.or.kr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openxmlformats.org/officeDocument/2006/relationships/image" Target="../media/image9.png"/><Relationship Id="rId4" Type="http://schemas.openxmlformats.org/officeDocument/2006/relationships/hyperlink" Target="http://www.kpcice.or.kr/" TargetMode="External"/><Relationship Id="rId9" Type="http://schemas.microsoft.com/office/2007/relationships/hdphoto" Target="../media/hdphoto2.wdp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pcice.or.kr/" TargetMode="External"/><Relationship Id="rId7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hyperlink" Target="http://www.kpcice.or.kr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86385678-45CC-4B7F-BE82-44B424079E3E}"/>
              </a:ext>
            </a:extLst>
          </p:cNvPr>
          <p:cNvSpPr txBox="1"/>
          <p:nvPr/>
        </p:nvSpPr>
        <p:spPr>
          <a:xfrm>
            <a:off x="473949" y="2528926"/>
            <a:ext cx="7085726" cy="114686"/>
          </a:xfrm>
          <a:prstGeom prst="rect">
            <a:avLst/>
          </a:prstGeom>
          <a:gradFill flip="none" rotWithShape="1">
            <a:gsLst>
              <a:gs pos="0">
                <a:srgbClr val="15387C"/>
              </a:gs>
              <a:gs pos="35000">
                <a:srgbClr val="0297F3"/>
              </a:gs>
              <a:gs pos="67500">
                <a:srgbClr val="07A398"/>
              </a:gs>
              <a:gs pos="100000">
                <a:srgbClr val="90C221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en-US"/>
            </a:defPPr>
            <a:lvl1pPr algn="ctr">
              <a:spcAft>
                <a:spcPts val="1286"/>
              </a:spcAft>
              <a:defRPr sz="2000" b="1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defRPr>
            </a:lvl1pPr>
          </a:lstStyle>
          <a:p>
            <a:pPr defTabSz="986912" latinLnBrk="0">
              <a:spcAft>
                <a:spcPts val="1388"/>
              </a:spcAft>
              <a:defRPr/>
            </a:pPr>
            <a:endParaRPr lang="ko-KR" altLang="en-US" sz="2159" kern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75B6B34-A90B-4645-9345-F51AA87303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7838" r="8547" b="61020"/>
          <a:stretch/>
        </p:blipFill>
        <p:spPr>
          <a:xfrm>
            <a:off x="711763" y="0"/>
            <a:ext cx="6876515" cy="2828701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1FE5632E-9726-4784-B2C3-6916E6CB4102}"/>
              </a:ext>
            </a:extLst>
          </p:cNvPr>
          <p:cNvSpPr/>
          <p:nvPr/>
        </p:nvSpPr>
        <p:spPr>
          <a:xfrm>
            <a:off x="342604" y="1074682"/>
            <a:ext cx="4182407" cy="145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93456" fontAlgn="base">
              <a:defRPr/>
            </a:pPr>
            <a:r>
              <a:rPr lang="ko-KR" altLang="en-US" sz="4425" b="1" spc="-130" dirty="0">
                <a:ln w="12700">
                  <a:solidFill>
                    <a:srgbClr val="4472C4">
                      <a:alpha val="0"/>
                    </a:srgbClr>
                  </a:solidFill>
                </a:ln>
                <a:gradFill>
                  <a:gsLst>
                    <a:gs pos="100000">
                      <a:srgbClr val="1F82B4"/>
                    </a:gs>
                    <a:gs pos="0">
                      <a:srgbClr val="234898"/>
                    </a:gs>
                  </a:gsLst>
                  <a:lin ang="0" scaled="1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도시재생과 </a:t>
            </a:r>
            <a:endParaRPr lang="en-US" altLang="ko-KR" sz="4425" b="1" spc="-130" dirty="0">
              <a:ln w="12700">
                <a:solidFill>
                  <a:srgbClr val="4472C4">
                    <a:alpha val="0"/>
                  </a:srgbClr>
                </a:solidFill>
              </a:ln>
              <a:gradFill>
                <a:gsLst>
                  <a:gs pos="100000">
                    <a:srgbClr val="1F82B4"/>
                  </a:gs>
                  <a:gs pos="0">
                    <a:srgbClr val="234898"/>
                  </a:gs>
                </a:gsLst>
                <a:lin ang="0" scaled="1"/>
              </a:gra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  <a:p>
            <a:pPr defTabSz="493456" fontAlgn="base">
              <a:defRPr/>
            </a:pPr>
            <a:r>
              <a:rPr lang="ko-KR" altLang="en-US" sz="4425" b="1" spc="-130" dirty="0">
                <a:ln w="12700">
                  <a:solidFill>
                    <a:srgbClr val="4472C4">
                      <a:alpha val="0"/>
                    </a:srgbClr>
                  </a:solidFill>
                </a:ln>
                <a:gradFill>
                  <a:gsLst>
                    <a:gs pos="100000">
                      <a:srgbClr val="1F82B4"/>
                    </a:gs>
                    <a:gs pos="0">
                      <a:srgbClr val="234898"/>
                    </a:gs>
                  </a:gsLst>
                  <a:lin ang="0" scaled="1"/>
                </a:gradFill>
                <a:latin typeface="KoPubWorld돋움체 Bold" panose="00000800000000000000" pitchFamily="2" charset="-127"/>
                <a:ea typeface="KoPubWorld돋움체 Bold" panose="00000800000000000000" pitchFamily="2" charset="-127"/>
              </a:rPr>
              <a:t>건축물 보존 실무</a:t>
            </a:r>
            <a:endParaRPr lang="en-US" altLang="ko-KR" sz="4425" b="1" spc="-130" dirty="0">
              <a:ln w="12700">
                <a:solidFill>
                  <a:srgbClr val="4472C4">
                    <a:alpha val="0"/>
                  </a:srgbClr>
                </a:solidFill>
              </a:ln>
              <a:gradFill>
                <a:gsLst>
                  <a:gs pos="100000">
                    <a:srgbClr val="1F82B4"/>
                  </a:gs>
                  <a:gs pos="0">
                    <a:srgbClr val="234898"/>
                  </a:gs>
                </a:gsLst>
                <a:lin ang="0" scaled="1"/>
              </a:gradFill>
              <a:latin typeface="KoPubWorld돋움체 Bold" panose="00000800000000000000" pitchFamily="2" charset="-127"/>
              <a:ea typeface="KoPubWorld돋움체 Bold" panose="00000800000000000000" pitchFamily="2" charset="-127"/>
            </a:endParaRPr>
          </a:p>
        </p:txBody>
      </p:sp>
      <p:sp>
        <p:nvSpPr>
          <p:cNvPr id="26" name="이등변 삼각형 25">
            <a:extLst>
              <a:ext uri="{FF2B5EF4-FFF2-40B4-BE49-F238E27FC236}">
                <a16:creationId xmlns:a16="http://schemas.microsoft.com/office/drawing/2014/main" id="{BFD2FB0A-BB10-43C5-AE95-F982A4AD43C2}"/>
              </a:ext>
            </a:extLst>
          </p:cNvPr>
          <p:cNvSpPr/>
          <p:nvPr/>
        </p:nvSpPr>
        <p:spPr>
          <a:xfrm rot="16200000">
            <a:off x="198685" y="899429"/>
            <a:ext cx="277117" cy="110537"/>
          </a:xfrm>
          <a:prstGeom prst="triangle">
            <a:avLst/>
          </a:prstGeom>
          <a:solidFill>
            <a:srgbClr val="1F497D">
              <a:lumMod val="5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defTabSz="1073854" latinLnBrk="0">
              <a:defRPr/>
            </a:pPr>
            <a:endParaRPr lang="ko-KR" altLang="en-US" sz="2115" kern="0">
              <a:solidFill>
                <a:prstClr val="white"/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6029910C-85D9-4FA1-8456-BD8B54A076A5}"/>
              </a:ext>
            </a:extLst>
          </p:cNvPr>
          <p:cNvSpPr/>
          <p:nvPr/>
        </p:nvSpPr>
        <p:spPr>
          <a:xfrm>
            <a:off x="282852" y="602657"/>
            <a:ext cx="2041409" cy="352040"/>
          </a:xfrm>
          <a:prstGeom prst="rect">
            <a:avLst/>
          </a:prstGeom>
          <a:gradFill flip="none" rotWithShape="1">
            <a:gsLst>
              <a:gs pos="0">
                <a:srgbClr val="15387C"/>
              </a:gs>
              <a:gs pos="85000">
                <a:srgbClr val="0297F3"/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575699" defTabSz="1073854">
              <a:spcBef>
                <a:spcPct val="0"/>
              </a:spcBef>
              <a:defRPr/>
            </a:pPr>
            <a:endParaRPr kumimoji="1" lang="ko-KR" altLang="en-US" sz="1943" spc="-76" dirty="0">
              <a:ln>
                <a:solidFill>
                  <a:srgbClr val="29489F">
                    <a:shade val="50000"/>
                    <a:alpha val="0"/>
                  </a:srgbClr>
                </a:solidFill>
              </a:ln>
              <a:solidFill>
                <a:prstClr val="white"/>
              </a:solidFill>
              <a:latin typeface="Rix모던고딕 EB" panose="02020603020101020101" pitchFamily="18" charset="-127"/>
              <a:ea typeface="Rix모던고딕 EB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96A7A37-6B38-4BBC-BC33-44D5A386D899}"/>
              </a:ext>
            </a:extLst>
          </p:cNvPr>
          <p:cNvSpPr/>
          <p:nvPr/>
        </p:nvSpPr>
        <p:spPr>
          <a:xfrm>
            <a:off x="473949" y="585469"/>
            <a:ext cx="1699504" cy="358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 latinLnBrk="0">
              <a:defRPr/>
            </a:pPr>
            <a:r>
              <a:rPr lang="ko-KR" altLang="en-US" sz="1727" b="1" kern="0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  <a:sym typeface="Monotype Sorts"/>
              </a:rPr>
              <a:t>부동산 개발사업</a:t>
            </a:r>
            <a:endParaRPr lang="ko-KR" altLang="en-US" sz="1943" b="1" kern="0" dirty="0">
              <a:solidFill>
                <a:sysClr val="windowText" lastClr="000000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49" name="직각 삼각형 48">
            <a:extLst>
              <a:ext uri="{FF2B5EF4-FFF2-40B4-BE49-F238E27FC236}">
                <a16:creationId xmlns:a16="http://schemas.microsoft.com/office/drawing/2014/main" id="{1E328C14-E573-4521-9FCF-245110029BA5}"/>
              </a:ext>
            </a:extLst>
          </p:cNvPr>
          <p:cNvSpPr/>
          <p:nvPr/>
        </p:nvSpPr>
        <p:spPr bwMode="auto">
          <a:xfrm flipH="1" flipV="1">
            <a:off x="473951" y="3961132"/>
            <a:ext cx="260276" cy="240255"/>
          </a:xfrm>
          <a:prstGeom prst="rtTriangle">
            <a:avLst/>
          </a:prstGeom>
          <a:solidFill>
            <a:sysClr val="windowText" lastClr="000000">
              <a:lumMod val="85000"/>
              <a:lumOff val="15000"/>
            </a:sysClr>
          </a:solidFill>
          <a:ln w="1905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lIns="98619" tIns="50475" rIns="98619" bIns="50475" rtlCol="0" anchor="ctr"/>
          <a:lstStyle/>
          <a:p>
            <a:pPr algn="ctr" defTabSz="1099943" latinLnBrk="0">
              <a:defRPr/>
            </a:pPr>
            <a:endParaRPr lang="ko-KR" altLang="en-US" sz="2165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white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1F9D811F-67F0-449E-825C-3C82DF99478C}"/>
              </a:ext>
            </a:extLst>
          </p:cNvPr>
          <p:cNvSpPr/>
          <p:nvPr/>
        </p:nvSpPr>
        <p:spPr bwMode="auto">
          <a:xfrm>
            <a:off x="473950" y="3498022"/>
            <a:ext cx="2171253" cy="470591"/>
          </a:xfrm>
          <a:prstGeom prst="rect">
            <a:avLst/>
          </a:prstGeom>
          <a:solidFill>
            <a:srgbClr val="0069AA"/>
          </a:solidFill>
          <a:ln w="1905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wrap="square" lIns="98619" tIns="50513" rIns="98619" bIns="50475" rtlCol="0" anchor="ctr"/>
          <a:lstStyle/>
          <a:p>
            <a:pPr algn="ctr" defTabSz="493456" latinLnBrk="0">
              <a:spcBef>
                <a:spcPts val="540"/>
              </a:spcBef>
              <a:defRPr/>
            </a:pPr>
            <a:endParaRPr lang="ko-KR" altLang="en-US" sz="2374" dirty="0">
              <a:ln w="12700">
                <a:solidFill>
                  <a:srgbClr val="4472C4">
                    <a:alpha val="0"/>
                  </a:srgbClr>
                </a:solidFill>
              </a:ln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2" name="직각 삼각형 51">
            <a:extLst>
              <a:ext uri="{FF2B5EF4-FFF2-40B4-BE49-F238E27FC236}">
                <a16:creationId xmlns:a16="http://schemas.microsoft.com/office/drawing/2014/main" id="{125A6AFC-EF04-40BC-B3E2-A2B6E34D00CA}"/>
              </a:ext>
            </a:extLst>
          </p:cNvPr>
          <p:cNvSpPr>
            <a:spLocks noChangeAspect="1"/>
          </p:cNvSpPr>
          <p:nvPr/>
        </p:nvSpPr>
        <p:spPr bwMode="auto">
          <a:xfrm rot="5400000" flipV="1">
            <a:off x="2435252" y="3511816"/>
            <a:ext cx="170992" cy="194279"/>
          </a:xfrm>
          <a:prstGeom prst="rtTriangle">
            <a:avLst/>
          </a:prstGeom>
          <a:solidFill>
            <a:srgbClr val="6FC9F1"/>
          </a:solidFill>
          <a:ln w="12700" cap="rnd" cmpd="sng" algn="ctr">
            <a:noFill/>
            <a:prstDash val="solid"/>
            <a:headEnd type="none" w="lg" len="med"/>
            <a:tailEnd type="none" w="lg" len="med"/>
          </a:ln>
          <a:effectLst/>
        </p:spPr>
        <p:txBody>
          <a:bodyPr wrap="none" lIns="0" tIns="0" rIns="0" bIns="0" anchor="ctr" anchorCtr="0"/>
          <a:lstStyle/>
          <a:p>
            <a:pPr algn="ctr" defTabSz="549908" latinLnBrk="0">
              <a:defRPr/>
            </a:pPr>
            <a:endParaRPr lang="ko-KR" altLang="en-US" sz="1403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white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A36F029-D4B9-482F-BCE6-A6892C79A32F}"/>
              </a:ext>
            </a:extLst>
          </p:cNvPr>
          <p:cNvSpPr/>
          <p:nvPr/>
        </p:nvSpPr>
        <p:spPr>
          <a:xfrm>
            <a:off x="1005332" y="3533261"/>
            <a:ext cx="1152880" cy="4246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93456" latinLnBrk="0">
              <a:spcBef>
                <a:spcPts val="540"/>
              </a:spcBef>
              <a:defRPr/>
            </a:pPr>
            <a:r>
              <a:rPr lang="ko-KR" altLang="en-US" sz="2159" dirty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교육일정</a:t>
            </a:r>
          </a:p>
        </p:txBody>
      </p:sp>
      <p:graphicFrame>
        <p:nvGraphicFramePr>
          <p:cNvPr id="44" name="표 43">
            <a:extLst>
              <a:ext uri="{FF2B5EF4-FFF2-40B4-BE49-F238E27FC236}">
                <a16:creationId xmlns:a16="http://schemas.microsoft.com/office/drawing/2014/main" id="{38E8480A-0F06-4486-A47C-8B08CE555D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830109"/>
              </p:ext>
            </p:extLst>
          </p:nvPr>
        </p:nvGraphicFramePr>
        <p:xfrm>
          <a:off x="611024" y="3968347"/>
          <a:ext cx="6362649" cy="776932"/>
        </p:xfrm>
        <a:graphic>
          <a:graphicData uri="http://schemas.openxmlformats.org/drawingml/2006/table">
            <a:tbl>
              <a:tblPr firstRow="1" bandRow="1"/>
              <a:tblGrid>
                <a:gridCol w="20173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52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46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800" b="1" u="none" kern="1200" spc="-5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차  수</a:t>
                      </a: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800" b="1" u="none" kern="1200" spc="-5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일  정</a:t>
                      </a:r>
                    </a:p>
                  </a:txBody>
                  <a:tcPr marL="98694" marR="98694" marT="49347" marB="49347"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46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8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C0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8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C00000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차</a:t>
                      </a:r>
                      <a:endParaRPr lang="en-US" altLang="ko-KR" sz="18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rgbClr val="C00000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800" kern="1200" dirty="0">
                          <a:solidFill>
                            <a:srgbClr val="C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03.22(</a:t>
                      </a:r>
                      <a:r>
                        <a:rPr lang="ko-KR" altLang="en-US" sz="1800" kern="1200" dirty="0">
                          <a:solidFill>
                            <a:srgbClr val="C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수</a:t>
                      </a:r>
                      <a:r>
                        <a:rPr lang="en-US" altLang="ko-KR" sz="1800" kern="1200" dirty="0">
                          <a:solidFill>
                            <a:srgbClr val="C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 ~ 03.24(</a:t>
                      </a:r>
                      <a:r>
                        <a:rPr lang="ko-KR" altLang="en-US" sz="1800" kern="1200" dirty="0">
                          <a:solidFill>
                            <a:srgbClr val="C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금</a:t>
                      </a:r>
                      <a:r>
                        <a:rPr lang="en-US" altLang="ko-KR" sz="1800" kern="1200" dirty="0">
                          <a:solidFill>
                            <a:srgbClr val="C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800" kern="1200" dirty="0">
                        <a:solidFill>
                          <a:srgbClr val="C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33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3" name="직각 삼각형 52">
            <a:extLst>
              <a:ext uri="{FF2B5EF4-FFF2-40B4-BE49-F238E27FC236}">
                <a16:creationId xmlns:a16="http://schemas.microsoft.com/office/drawing/2014/main" id="{754C35A9-2171-4DDA-9B0A-F0CF6DF32748}"/>
              </a:ext>
            </a:extLst>
          </p:cNvPr>
          <p:cNvSpPr/>
          <p:nvPr/>
        </p:nvSpPr>
        <p:spPr bwMode="auto">
          <a:xfrm flipH="1" flipV="1">
            <a:off x="473951" y="5881065"/>
            <a:ext cx="260276" cy="240255"/>
          </a:xfrm>
          <a:prstGeom prst="rtTriangle">
            <a:avLst/>
          </a:prstGeom>
          <a:solidFill>
            <a:sysClr val="windowText" lastClr="000000">
              <a:lumMod val="85000"/>
              <a:lumOff val="15000"/>
            </a:sysClr>
          </a:solidFill>
          <a:ln w="1905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lIns="98619" tIns="50475" rIns="98619" bIns="50475" rtlCol="0" anchor="ctr"/>
          <a:lstStyle/>
          <a:p>
            <a:pPr algn="ctr" defTabSz="1099943" latinLnBrk="0">
              <a:defRPr/>
            </a:pPr>
            <a:endParaRPr lang="ko-KR" altLang="en-US" sz="2165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white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ED03036F-B21B-4A58-AAC6-1CA7D1E71676}"/>
              </a:ext>
            </a:extLst>
          </p:cNvPr>
          <p:cNvSpPr/>
          <p:nvPr/>
        </p:nvSpPr>
        <p:spPr bwMode="auto">
          <a:xfrm>
            <a:off x="473950" y="5417956"/>
            <a:ext cx="2171253" cy="470591"/>
          </a:xfrm>
          <a:prstGeom prst="rect">
            <a:avLst/>
          </a:prstGeom>
          <a:solidFill>
            <a:srgbClr val="0069AA"/>
          </a:solidFill>
          <a:ln w="19050" cap="flat" cmpd="sng" algn="ctr">
            <a:noFill/>
            <a:prstDash val="solid"/>
            <a:round/>
            <a:headEnd type="none" w="med" len="med"/>
            <a:tailEnd type="triangle" w="med" len="med"/>
          </a:ln>
          <a:effectLst/>
        </p:spPr>
        <p:txBody>
          <a:bodyPr wrap="square" lIns="98619" tIns="50513" rIns="98619" bIns="50475" rtlCol="0" anchor="ctr"/>
          <a:lstStyle/>
          <a:p>
            <a:pPr algn="ctr" defTabSz="493456" latinLnBrk="0">
              <a:spcBef>
                <a:spcPts val="540"/>
              </a:spcBef>
              <a:defRPr/>
            </a:pPr>
            <a:endParaRPr lang="ko-KR" altLang="en-US" sz="2374" dirty="0">
              <a:ln w="12700">
                <a:solidFill>
                  <a:srgbClr val="4472C4">
                    <a:alpha val="0"/>
                  </a:srgbClr>
                </a:solidFill>
              </a:ln>
              <a:solidFill>
                <a:prstClr val="white"/>
              </a:solidFill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56" name="직각 삼각형 55">
            <a:extLst>
              <a:ext uri="{FF2B5EF4-FFF2-40B4-BE49-F238E27FC236}">
                <a16:creationId xmlns:a16="http://schemas.microsoft.com/office/drawing/2014/main" id="{252CCF21-A647-43AA-9A2D-D85C0CC357F4}"/>
              </a:ext>
            </a:extLst>
          </p:cNvPr>
          <p:cNvSpPr>
            <a:spLocks noChangeAspect="1"/>
          </p:cNvSpPr>
          <p:nvPr/>
        </p:nvSpPr>
        <p:spPr bwMode="auto">
          <a:xfrm rot="5400000" flipV="1">
            <a:off x="2435253" y="5431750"/>
            <a:ext cx="170992" cy="194279"/>
          </a:xfrm>
          <a:prstGeom prst="rtTriangle">
            <a:avLst/>
          </a:prstGeom>
          <a:solidFill>
            <a:srgbClr val="6FC9F1"/>
          </a:solidFill>
          <a:ln w="12700" cap="rnd" cmpd="sng" algn="ctr">
            <a:noFill/>
            <a:prstDash val="solid"/>
            <a:headEnd type="none" w="lg" len="med"/>
            <a:tailEnd type="none" w="lg" len="med"/>
          </a:ln>
          <a:effectLst/>
        </p:spPr>
        <p:txBody>
          <a:bodyPr wrap="none" lIns="0" tIns="0" rIns="0" bIns="0" anchor="ctr" anchorCtr="0"/>
          <a:lstStyle/>
          <a:p>
            <a:pPr algn="ctr" defTabSz="549908" latinLnBrk="0">
              <a:defRPr/>
            </a:pPr>
            <a:endParaRPr lang="ko-KR" altLang="en-US" sz="1403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white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21CB2128-5E34-417D-96AD-D372E9D15673}"/>
              </a:ext>
            </a:extLst>
          </p:cNvPr>
          <p:cNvSpPr/>
          <p:nvPr/>
        </p:nvSpPr>
        <p:spPr>
          <a:xfrm>
            <a:off x="1005331" y="5453195"/>
            <a:ext cx="1152880" cy="4246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93456" latinLnBrk="0">
              <a:spcBef>
                <a:spcPts val="540"/>
              </a:spcBef>
              <a:defRPr/>
            </a:pPr>
            <a:r>
              <a:rPr lang="ko-KR" altLang="en-US" sz="2159" dirty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prstClr val="white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교육시간</a:t>
            </a:r>
          </a:p>
        </p:txBody>
      </p:sp>
      <p:graphicFrame>
        <p:nvGraphicFramePr>
          <p:cNvPr id="58" name="표 57">
            <a:extLst>
              <a:ext uri="{FF2B5EF4-FFF2-40B4-BE49-F238E27FC236}">
                <a16:creationId xmlns:a16="http://schemas.microsoft.com/office/drawing/2014/main" id="{E2E6207C-01C4-4298-8A44-40A790C8C1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924507"/>
              </p:ext>
            </p:extLst>
          </p:nvPr>
        </p:nvGraphicFramePr>
        <p:xfrm>
          <a:off x="611024" y="5888282"/>
          <a:ext cx="6362649" cy="776932"/>
        </p:xfrm>
        <a:graphic>
          <a:graphicData uri="http://schemas.openxmlformats.org/drawingml/2006/table">
            <a:tbl>
              <a:tblPr firstRow="1" bandRow="1"/>
              <a:tblGrid>
                <a:gridCol w="63626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846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8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3</a:t>
                      </a:r>
                      <a:r>
                        <a:rPr kumimoji="1" lang="ko-KR" altLang="en-US" sz="18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일</a:t>
                      </a:r>
                      <a:r>
                        <a:rPr kumimoji="1" lang="en-US" altLang="ko-KR" sz="18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, 18</a:t>
                      </a:r>
                      <a:r>
                        <a:rPr kumimoji="1" lang="ko-KR" altLang="en-US" sz="18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시간</a:t>
                      </a: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466">
                <a:tc>
                  <a:txBody>
                    <a:bodyPr/>
                    <a:lstStyle/>
                    <a:p>
                      <a:pPr marL="180975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수 </a:t>
                      </a:r>
                      <a:r>
                        <a:rPr lang="en-US" altLang="ko-KR" sz="18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15:00 ~ 18:00 / </a:t>
                      </a:r>
                      <a:r>
                        <a:rPr lang="ko-KR" altLang="en-US" sz="18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목</a:t>
                      </a:r>
                      <a:r>
                        <a:rPr lang="en-US" altLang="ko-KR" sz="18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 09:00 ~ 18:00 / </a:t>
                      </a:r>
                      <a:r>
                        <a:rPr lang="ko-KR" altLang="en-US" sz="18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금 </a:t>
                      </a:r>
                      <a:r>
                        <a:rPr lang="en-US" altLang="ko-KR" sz="1800" b="0" kern="1200" spc="-5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09:00~17:00</a:t>
                      </a:r>
                      <a:endParaRPr lang="en-US" altLang="ko-KR" sz="18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916378"/>
                  </a:ext>
                </a:extLst>
              </a:tr>
            </a:tbl>
          </a:graphicData>
        </a:graphic>
      </p:graphicFrame>
      <p:sp>
        <p:nvSpPr>
          <p:cNvPr id="80" name="직사각형 79">
            <a:extLst>
              <a:ext uri="{FF2B5EF4-FFF2-40B4-BE49-F238E27FC236}">
                <a16:creationId xmlns:a16="http://schemas.microsoft.com/office/drawing/2014/main" id="{5A4FA3BB-A01D-49E7-8A73-F632216CA021}"/>
              </a:ext>
            </a:extLst>
          </p:cNvPr>
          <p:cNvSpPr/>
          <p:nvPr/>
        </p:nvSpPr>
        <p:spPr>
          <a:xfrm>
            <a:off x="0" y="7519625"/>
            <a:ext cx="7559675" cy="3172187"/>
          </a:xfrm>
          <a:prstGeom prst="rect">
            <a:avLst/>
          </a:prstGeom>
          <a:pattFill prst="dkHorz">
            <a:fgClr>
              <a:srgbClr val="E6E6E6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lIns="98682" tIns="49341" rIns="98682" bIns="49341" anchor="ctr">
            <a:scene3d>
              <a:camera prst="orthographicFront"/>
              <a:lightRig rig="threePt" dir="t"/>
            </a:scene3d>
            <a:sp3d/>
          </a:bodyPr>
          <a:lstStyle/>
          <a:p>
            <a:pPr algn="ctr" defTabSz="986794">
              <a:defRPr/>
            </a:pPr>
            <a:endParaRPr lang="ko-KR" altLang="en-US" sz="863" i="1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50842516-FB46-400D-B2D7-833F92F29D67}"/>
              </a:ext>
            </a:extLst>
          </p:cNvPr>
          <p:cNvGrpSpPr/>
          <p:nvPr/>
        </p:nvGrpSpPr>
        <p:grpSpPr>
          <a:xfrm>
            <a:off x="473950" y="7864904"/>
            <a:ext cx="6598958" cy="511171"/>
            <a:chOff x="366084" y="7274357"/>
            <a:chExt cx="6113957" cy="473602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3A9DAADC-EB57-4BC9-A13A-A96511B110EA}"/>
                </a:ext>
              </a:extLst>
            </p:cNvPr>
            <p:cNvSpPr/>
            <p:nvPr/>
          </p:nvSpPr>
          <p:spPr>
            <a:xfrm>
              <a:off x="1485446" y="7286238"/>
              <a:ext cx="4902654" cy="4617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86912">
                <a:defRPr/>
              </a:pPr>
              <a:endParaRPr lang="ko-KR" altLang="en-US" sz="1943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id="{E1C5AFFD-4CC3-40F2-AB58-79A7A3232E89}"/>
                </a:ext>
              </a:extLst>
            </p:cNvPr>
            <p:cNvSpPr/>
            <p:nvPr/>
          </p:nvSpPr>
          <p:spPr>
            <a:xfrm>
              <a:off x="1867299" y="7344540"/>
              <a:ext cx="4612742" cy="3471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86912">
                <a:defRPr/>
              </a:pP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경복궁역 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6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번출구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한국생산성빌딩 강의장</a:t>
              </a:r>
              <a:r>
                <a:rPr lang="ko-KR" altLang="en-US" sz="1079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(8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층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)</a:t>
              </a:r>
              <a:endParaRPr lang="ko-KR" altLang="en-US" sz="1835" spc="-54" dirty="0">
                <a:ln w="3175" cmpd="sng"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E5E24D06-AB2E-4646-9E72-11F3D10E6538}"/>
                </a:ext>
              </a:extLst>
            </p:cNvPr>
            <p:cNvSpPr txBox="1"/>
            <p:nvPr/>
          </p:nvSpPr>
          <p:spPr>
            <a:xfrm>
              <a:off x="366084" y="7274357"/>
              <a:ext cx="1477465" cy="468286"/>
            </a:xfrm>
            <a:prstGeom prst="roundRect">
              <a:avLst>
                <a:gd name="adj" fmla="val 42392"/>
              </a:avLst>
            </a:prstGeom>
            <a:solidFill>
              <a:srgbClr val="0054A1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lvl="0" algn="ctr">
                <a:defRPr>
                  <a:solidFill>
                    <a:prstClr val="white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defTabSz="493456" latinLnBrk="0">
                <a:spcBef>
                  <a:spcPts val="540"/>
                </a:spcBef>
                <a:defRPr/>
              </a:pPr>
              <a:r>
                <a:rPr lang="ko-KR" altLang="en-US" sz="2159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교육장소</a:t>
              </a:r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09CC8402-DC3B-4EA8-B08F-87AFAB213C80}"/>
              </a:ext>
            </a:extLst>
          </p:cNvPr>
          <p:cNvGrpSpPr/>
          <p:nvPr/>
        </p:nvGrpSpPr>
        <p:grpSpPr>
          <a:xfrm>
            <a:off x="473950" y="8587177"/>
            <a:ext cx="6598958" cy="511171"/>
            <a:chOff x="366084" y="7920485"/>
            <a:chExt cx="6113957" cy="473602"/>
          </a:xfrm>
        </p:grpSpPr>
        <p:sp>
          <p:nvSpPr>
            <p:cNvPr id="84" name="직사각형 83">
              <a:extLst>
                <a:ext uri="{FF2B5EF4-FFF2-40B4-BE49-F238E27FC236}">
                  <a16:creationId xmlns:a16="http://schemas.microsoft.com/office/drawing/2014/main" id="{BD0CFD84-4274-4F51-8B74-064353931A04}"/>
                </a:ext>
              </a:extLst>
            </p:cNvPr>
            <p:cNvSpPr/>
            <p:nvPr/>
          </p:nvSpPr>
          <p:spPr>
            <a:xfrm>
              <a:off x="1485446" y="7932366"/>
              <a:ext cx="4902654" cy="4617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86912">
                <a:defRPr/>
              </a:pPr>
              <a:endParaRPr lang="ko-KR" altLang="en-US" sz="1943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id="{84113540-B102-4BDB-9E80-D66389743C3D}"/>
                </a:ext>
              </a:extLst>
            </p:cNvPr>
            <p:cNvSpPr/>
            <p:nvPr/>
          </p:nvSpPr>
          <p:spPr>
            <a:xfrm>
              <a:off x="1867299" y="7990668"/>
              <a:ext cx="4612742" cy="3471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86912">
                <a:defRPr/>
              </a:pP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정상가 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61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만원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 2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인 이상 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59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만원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 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회원사 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55</a:t>
              </a:r>
              <a:r>
                <a:rPr lang="ko-KR" altLang="en-US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만원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D2455232-FFF8-4E7B-ABAE-EE89C66122AF}"/>
                </a:ext>
              </a:extLst>
            </p:cNvPr>
            <p:cNvSpPr txBox="1"/>
            <p:nvPr/>
          </p:nvSpPr>
          <p:spPr>
            <a:xfrm>
              <a:off x="366084" y="7920485"/>
              <a:ext cx="1477465" cy="468286"/>
            </a:xfrm>
            <a:prstGeom prst="roundRect">
              <a:avLst>
                <a:gd name="adj" fmla="val 42392"/>
              </a:avLst>
            </a:prstGeom>
            <a:solidFill>
              <a:srgbClr val="0054A1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lvl="0" algn="ctr">
                <a:defRPr>
                  <a:solidFill>
                    <a:prstClr val="white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defTabSz="493456" latinLnBrk="0">
                <a:spcBef>
                  <a:spcPts val="540"/>
                </a:spcBef>
                <a:defRPr/>
              </a:pPr>
              <a:r>
                <a:rPr lang="ko-KR" altLang="en-US" sz="2159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 육 비</a:t>
              </a: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EC06DE36-8D24-4A09-8D2F-968C0B1AC49B}"/>
              </a:ext>
            </a:extLst>
          </p:cNvPr>
          <p:cNvGrpSpPr/>
          <p:nvPr/>
        </p:nvGrpSpPr>
        <p:grpSpPr>
          <a:xfrm>
            <a:off x="473950" y="9309456"/>
            <a:ext cx="6598958" cy="511171"/>
            <a:chOff x="366084" y="8552975"/>
            <a:chExt cx="6113957" cy="473602"/>
          </a:xfrm>
        </p:grpSpPr>
        <p:sp>
          <p:nvSpPr>
            <p:cNvPr id="87" name="직사각형 86">
              <a:extLst>
                <a:ext uri="{FF2B5EF4-FFF2-40B4-BE49-F238E27FC236}">
                  <a16:creationId xmlns:a16="http://schemas.microsoft.com/office/drawing/2014/main" id="{78F19122-47F6-4EF5-AEAD-F93DD3F1DB4C}"/>
                </a:ext>
              </a:extLst>
            </p:cNvPr>
            <p:cNvSpPr/>
            <p:nvPr/>
          </p:nvSpPr>
          <p:spPr>
            <a:xfrm>
              <a:off x="1485446" y="8564856"/>
              <a:ext cx="4902654" cy="46172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86912">
                <a:defRPr/>
              </a:pPr>
              <a:endParaRPr lang="ko-KR" altLang="en-US" sz="1943" dirty="0">
                <a:solidFill>
                  <a:prstClr val="white"/>
                </a:solidFill>
                <a:latin typeface="맑은 고딕" panose="020F0502020204030204"/>
                <a:ea typeface="맑은 고딕" panose="020B0503020000020004" pitchFamily="50" charset="-127"/>
              </a:endParaRPr>
            </a:p>
          </p:txBody>
        </p:sp>
        <p:sp>
          <p:nvSpPr>
            <p:cNvPr id="88" name="직사각형 87">
              <a:extLst>
                <a:ext uri="{FF2B5EF4-FFF2-40B4-BE49-F238E27FC236}">
                  <a16:creationId xmlns:a16="http://schemas.microsoft.com/office/drawing/2014/main" id="{64220682-BA22-4243-B296-1C5A8C5D09CA}"/>
                </a:ext>
              </a:extLst>
            </p:cNvPr>
            <p:cNvSpPr/>
            <p:nvPr/>
          </p:nvSpPr>
          <p:spPr>
            <a:xfrm>
              <a:off x="1867299" y="8623158"/>
              <a:ext cx="4612742" cy="3471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986912">
                <a:defRPr/>
              </a:pP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02) 3210-3830~2   /   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  <a:hlinkClick r:id="rId3"/>
                </a:rPr>
                <a:t>edu@kpcice.or.kr</a:t>
              </a:r>
              <a:r>
                <a:rPr lang="en-US" altLang="ko-KR" sz="1835" spc="-54" dirty="0">
                  <a:ln w="3175" cmpd="sng">
                    <a:solidFill>
                      <a:prstClr val="black">
                        <a:alpha val="0"/>
                      </a:prstClr>
                    </a:solidFill>
                  </a:ln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 </a:t>
              </a:r>
              <a:endParaRPr lang="ko-KR" altLang="en-US" sz="1835" spc="-54" dirty="0">
                <a:ln w="3175" cmpd="sng">
                  <a:solidFill>
                    <a:prstClr val="black">
                      <a:alpha val="0"/>
                    </a:prstClr>
                  </a:solidFill>
                </a:ln>
                <a:solidFill>
                  <a:prstClr val="black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F9A8C1ED-4591-4793-9A3F-9595D712D8E0}"/>
                </a:ext>
              </a:extLst>
            </p:cNvPr>
            <p:cNvSpPr txBox="1"/>
            <p:nvPr/>
          </p:nvSpPr>
          <p:spPr>
            <a:xfrm>
              <a:off x="366084" y="8552975"/>
              <a:ext cx="1477465" cy="468286"/>
            </a:xfrm>
            <a:prstGeom prst="roundRect">
              <a:avLst>
                <a:gd name="adj" fmla="val 42392"/>
              </a:avLst>
            </a:prstGeom>
            <a:solidFill>
              <a:srgbClr val="0054A1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lvl="0" algn="ctr">
                <a:defRPr>
                  <a:solidFill>
                    <a:prstClr val="white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defTabSz="493456" latinLnBrk="0">
                <a:spcBef>
                  <a:spcPts val="540"/>
                </a:spcBef>
                <a:defRPr/>
              </a:pPr>
              <a:r>
                <a:rPr lang="ko-KR" altLang="en-US" sz="2159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교육문의</a:t>
              </a:r>
            </a:p>
          </p:txBody>
        </p:sp>
      </p:grp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FF38F86F-ADC7-4E2E-BCB9-0018E3B07180}"/>
              </a:ext>
            </a:extLst>
          </p:cNvPr>
          <p:cNvSpPr/>
          <p:nvPr/>
        </p:nvSpPr>
        <p:spPr bwMode="auto">
          <a:xfrm>
            <a:off x="0" y="10304063"/>
            <a:ext cx="4961564" cy="382021"/>
          </a:xfrm>
          <a:prstGeom prst="rect">
            <a:avLst/>
          </a:prstGeom>
          <a:solidFill>
            <a:srgbClr val="CAEEFE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>
              <a:defRPr/>
            </a:pP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      </a:t>
            </a:r>
            <a:r>
              <a:rPr lang="ko-KR" altLang="en-US" sz="1511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부동산 전문 교육기관</a:t>
            </a: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27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43B7F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한국생산성본부 사회능력개발원</a:t>
            </a:r>
          </a:p>
        </p:txBody>
      </p:sp>
      <p:pic>
        <p:nvPicPr>
          <p:cNvPr id="92" name="그림 91">
            <a:extLst>
              <a:ext uri="{FF2B5EF4-FFF2-40B4-BE49-F238E27FC236}">
                <a16:creationId xmlns:a16="http://schemas.microsoft.com/office/drawing/2014/main" id="{3A735D60-2051-44C7-86F7-75C0B83F00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6" y="10136547"/>
            <a:ext cx="469447" cy="46944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2FABAAA-BB6F-4231-8512-F187D2CE28C3}"/>
              </a:ext>
            </a:extLst>
          </p:cNvPr>
          <p:cNvSpPr txBox="1"/>
          <p:nvPr/>
        </p:nvSpPr>
        <p:spPr>
          <a:xfrm>
            <a:off x="5283328" y="10303529"/>
            <a:ext cx="2103729" cy="34150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72000" lvl="0" indent="-72000">
              <a:spcBef>
                <a:spcPct val="0"/>
              </a:spcBef>
              <a:spcAft>
                <a:spcPts val="5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kumimoji="1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pPr marL="0" indent="0" defTabSz="986912">
              <a:spcAft>
                <a:spcPts val="540"/>
              </a:spcAft>
              <a:buNone/>
              <a:defRPr/>
            </a:pP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endParaRPr lang="ko-KR" altLang="en-US" sz="1619" b="1" kern="0" dirty="0">
              <a:ln w="12700">
                <a:solidFill>
                  <a:srgbClr val="9EA3A8">
                    <a:alpha val="0"/>
                  </a:srgbClr>
                </a:solidFill>
              </a:ln>
              <a:solidFill>
                <a:srgbClr val="0000FF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1146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53">
            <a:extLst>
              <a:ext uri="{FF2B5EF4-FFF2-40B4-BE49-F238E27FC236}">
                <a16:creationId xmlns:a16="http://schemas.microsoft.com/office/drawing/2014/main" id="{E003B768-00A4-4CC7-9BCA-A878115B25C7}"/>
              </a:ext>
            </a:extLst>
          </p:cNvPr>
          <p:cNvGrpSpPr/>
          <p:nvPr/>
        </p:nvGrpSpPr>
        <p:grpSpPr>
          <a:xfrm>
            <a:off x="0" y="375487"/>
            <a:ext cx="7559675" cy="256243"/>
            <a:chOff x="0" y="251634"/>
            <a:chExt cx="6858000" cy="238431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D818EBA4-C9C3-4B03-83DC-3A9B07DBA984}"/>
                </a:ext>
              </a:extLst>
            </p:cNvPr>
            <p:cNvSpPr/>
            <p:nvPr/>
          </p:nvSpPr>
          <p:spPr>
            <a:xfrm rot="10800000">
              <a:off x="0" y="251635"/>
              <a:ext cx="6858000" cy="238430"/>
            </a:xfrm>
            <a:prstGeom prst="rect">
              <a:avLst/>
            </a:prstGeom>
            <a:gradFill flip="none" rotWithShape="1">
              <a:gsLst>
                <a:gs pos="0">
                  <a:srgbClr val="15387C"/>
                </a:gs>
                <a:gs pos="35000">
                  <a:srgbClr val="0297F3"/>
                </a:gs>
                <a:gs pos="67500">
                  <a:srgbClr val="07A398"/>
                </a:gs>
                <a:gs pos="100000">
                  <a:srgbClr val="90C221"/>
                </a:gs>
              </a:gsLst>
              <a:path path="circle">
                <a:fillToRect r="100000" b="100000"/>
              </a:path>
              <a:tileRect l="-100000" t="-100000"/>
            </a:gra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79367200-A0A9-49A6-A112-7E6F43DE2847}"/>
                </a:ext>
              </a:extLst>
            </p:cNvPr>
            <p:cNvSpPr/>
            <p:nvPr/>
          </p:nvSpPr>
          <p:spPr>
            <a:xfrm rot="10800000">
              <a:off x="250475" y="251634"/>
              <a:ext cx="360000" cy="237600"/>
            </a:xfrm>
            <a:prstGeom prst="rect">
              <a:avLst/>
            </a:prstGeom>
            <a:solidFill>
              <a:srgbClr val="07A398"/>
            </a:soli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</p:grpSp>
      <p:pic>
        <p:nvPicPr>
          <p:cNvPr id="108" name="Picture 15" descr="C:\Users\지서니\Desktop\PNG\작업 내용 #9 copy.png">
            <a:extLst>
              <a:ext uri="{FF2B5EF4-FFF2-40B4-BE49-F238E27FC236}">
                <a16:creationId xmlns:a16="http://schemas.microsoft.com/office/drawing/2014/main" id="{43135D12-7E12-43BB-AEFC-610639646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06"/>
          <a:stretch/>
        </p:blipFill>
        <p:spPr bwMode="auto">
          <a:xfrm>
            <a:off x="-1" y="7432371"/>
            <a:ext cx="7559676" cy="325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1D9B447F-1DF4-44FF-AA1C-54A1E0695739}"/>
              </a:ext>
            </a:extLst>
          </p:cNvPr>
          <p:cNvGrpSpPr/>
          <p:nvPr/>
        </p:nvGrpSpPr>
        <p:grpSpPr>
          <a:xfrm>
            <a:off x="514381" y="223912"/>
            <a:ext cx="2135674" cy="546615"/>
            <a:chOff x="776536" y="111199"/>
            <a:chExt cx="1978709" cy="506441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7EBD584-E175-4641-93D8-D9F57653D4C4}"/>
                </a:ext>
              </a:extLst>
            </p:cNvPr>
            <p:cNvSpPr txBox="1"/>
            <p:nvPr/>
          </p:nvSpPr>
          <p:spPr>
            <a:xfrm>
              <a:off x="776536" y="111199"/>
              <a:ext cx="1978709" cy="506441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 anchor="t">
              <a:noAutofit/>
            </a:bodyPr>
            <a:lstStyle/>
            <a:p>
              <a:pPr defTabSz="493456" latinLnBrk="0">
                <a:spcBef>
                  <a:spcPts val="540"/>
                </a:spcBef>
                <a:defRPr/>
              </a:pP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en-US" altLang="ko-KR" sz="2590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01</a:t>
              </a: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ko-KR" altLang="en-US" sz="2590" kern="0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5387C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교육안내</a:t>
              </a:r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4AA583FB-0621-44B0-A9BC-4959B0A10ED8}"/>
                </a:ext>
              </a:extLst>
            </p:cNvPr>
            <p:cNvGrpSpPr/>
            <p:nvPr/>
          </p:nvGrpSpPr>
          <p:grpSpPr>
            <a:xfrm>
              <a:off x="848560" y="116632"/>
              <a:ext cx="144000" cy="144000"/>
              <a:chOff x="776552" y="116632"/>
              <a:chExt cx="144000" cy="144000"/>
            </a:xfrm>
          </p:grpSpPr>
          <p:sp>
            <p:nvSpPr>
              <p:cNvPr id="49" name="모서리가 둥근 직사각형 73">
                <a:extLst>
                  <a:ext uri="{FF2B5EF4-FFF2-40B4-BE49-F238E27FC236}">
                    <a16:creationId xmlns:a16="http://schemas.microsoft.com/office/drawing/2014/main" id="{AB4D1D5D-8C94-413F-9B2C-862763662DB9}"/>
                  </a:ext>
                </a:extLst>
              </p:cNvPr>
              <p:cNvSpPr/>
              <p:nvPr/>
            </p:nvSpPr>
            <p:spPr bwMode="auto">
              <a:xfrm rot="5400000"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2115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0" name="모서리가 둥근 직사각형 74">
                <a:extLst>
                  <a:ext uri="{FF2B5EF4-FFF2-40B4-BE49-F238E27FC236}">
                    <a16:creationId xmlns:a16="http://schemas.microsoft.com/office/drawing/2014/main" id="{2A08C606-F82E-4ED4-8E69-4AEA3FC67222}"/>
                  </a:ext>
                </a:extLst>
              </p:cNvPr>
              <p:cNvSpPr/>
              <p:nvPr/>
            </p:nvSpPr>
            <p:spPr bwMode="auto">
              <a:xfrm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2115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DF939B5B-23AB-4B4B-A92A-13C53BA93F17}"/>
              </a:ext>
            </a:extLst>
          </p:cNvPr>
          <p:cNvSpPr/>
          <p:nvPr/>
        </p:nvSpPr>
        <p:spPr bwMode="auto">
          <a:xfrm>
            <a:off x="0" y="10304063"/>
            <a:ext cx="4961564" cy="382021"/>
          </a:xfrm>
          <a:prstGeom prst="rect">
            <a:avLst/>
          </a:prstGeom>
          <a:solidFill>
            <a:srgbClr val="CAEEFE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>
              <a:defRPr/>
            </a:pP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      </a:t>
            </a:r>
            <a:r>
              <a:rPr lang="ko-KR" altLang="en-US" sz="1511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부동산 전문 교육기관</a:t>
            </a: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27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43B7F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한국생산성본부 사회능력개발원</a:t>
            </a:r>
          </a:p>
        </p:txBody>
      </p:sp>
      <p:pic>
        <p:nvPicPr>
          <p:cNvPr id="52" name="그림 51">
            <a:extLst>
              <a:ext uri="{FF2B5EF4-FFF2-40B4-BE49-F238E27FC236}">
                <a16:creationId xmlns:a16="http://schemas.microsoft.com/office/drawing/2014/main" id="{0B492E10-0C56-4948-8A8B-69C3AEB811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6" y="10136547"/>
            <a:ext cx="469447" cy="46944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9DA29023-3BA1-4DF8-AA4B-9F0BCD08323B}"/>
              </a:ext>
            </a:extLst>
          </p:cNvPr>
          <p:cNvSpPr txBox="1"/>
          <p:nvPr/>
        </p:nvSpPr>
        <p:spPr>
          <a:xfrm>
            <a:off x="5283328" y="10303529"/>
            <a:ext cx="2103729" cy="34150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72000" lvl="0" indent="-72000">
              <a:spcBef>
                <a:spcPct val="0"/>
              </a:spcBef>
              <a:spcAft>
                <a:spcPts val="5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kumimoji="1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pPr marL="0" indent="0" defTabSz="986912">
              <a:spcAft>
                <a:spcPts val="540"/>
              </a:spcAft>
              <a:buNone/>
              <a:defRPr/>
            </a:pP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endParaRPr lang="ko-KR" altLang="en-US" sz="1619" b="1" kern="0" dirty="0">
              <a:ln w="12700">
                <a:solidFill>
                  <a:srgbClr val="9EA3A8">
                    <a:alpha val="0"/>
                  </a:srgbClr>
                </a:solidFill>
              </a:ln>
              <a:solidFill>
                <a:srgbClr val="0000FF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3535" y="1066645"/>
            <a:ext cx="1809318" cy="418385"/>
          </a:xfrm>
          <a:prstGeom prst="rect">
            <a:avLst/>
          </a:prstGeom>
          <a:solidFill>
            <a:srgbClr val="0054A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R="0" lvl="0" indent="0" algn="ctr" defTabSz="457200" fontAlgn="auto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0" i="0" u="none" strike="noStrike" cap="none" spc="0" normalizeH="0" baseline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1943" dirty="0"/>
              <a:t>교육소개</a:t>
            </a:r>
          </a:p>
        </p:txBody>
      </p:sp>
      <p:cxnSp>
        <p:nvCxnSpPr>
          <p:cNvPr id="63" name="직선 연결선 62">
            <a:extLst>
              <a:ext uri="{FF2B5EF4-FFF2-40B4-BE49-F238E27FC236}">
                <a16:creationId xmlns:a16="http://schemas.microsoft.com/office/drawing/2014/main" id="{66D9E408-4BF1-4F5E-82AA-D37E52EB944A}"/>
              </a:ext>
            </a:extLst>
          </p:cNvPr>
          <p:cNvCxnSpPr>
            <a:cxnSpLocks/>
          </p:cNvCxnSpPr>
          <p:nvPr/>
        </p:nvCxnSpPr>
        <p:spPr>
          <a:xfrm>
            <a:off x="653536" y="1468581"/>
            <a:ext cx="6252603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4BFB757F-A297-4B17-BDFC-8EF0B7361244}"/>
              </a:ext>
            </a:extLst>
          </p:cNvPr>
          <p:cNvSpPr/>
          <p:nvPr/>
        </p:nvSpPr>
        <p:spPr>
          <a:xfrm>
            <a:off x="653536" y="1480611"/>
            <a:ext cx="6252603" cy="1249485"/>
          </a:xfrm>
          <a:prstGeom prst="rect">
            <a:avLst/>
          </a:prstGeom>
          <a:solidFill>
            <a:srgbClr val="0156A5">
              <a:alpha val="10196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defRPr/>
            </a:pPr>
            <a:endParaRPr kumimoji="1" lang="ko-KR" altLang="en-US" sz="1295" spc="324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6" name="직사각형 75">
            <a:extLst>
              <a:ext uri="{FF2B5EF4-FFF2-40B4-BE49-F238E27FC236}">
                <a16:creationId xmlns:a16="http://schemas.microsoft.com/office/drawing/2014/main" id="{6736AFCD-7A8C-4067-8C4C-F12D126B0B6D}"/>
              </a:ext>
            </a:extLst>
          </p:cNvPr>
          <p:cNvSpPr/>
          <p:nvPr/>
        </p:nvSpPr>
        <p:spPr bwMode="auto">
          <a:xfrm>
            <a:off x="656017" y="1066645"/>
            <a:ext cx="116567" cy="419642"/>
          </a:xfrm>
          <a:prstGeom prst="rect">
            <a:avLst/>
          </a:prstGeom>
          <a:solidFill>
            <a:srgbClr val="002953"/>
          </a:soli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73854" latinLnBrk="0">
              <a:defRPr/>
            </a:pPr>
            <a:endParaRPr lang="ko-KR" altLang="en-US" sz="1511" kern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B" pitchFamily="18" charset="-127"/>
              <a:ea typeface="HY동녘B" pitchFamily="18" charset="-127"/>
              <a:cs typeface="Tahoma" pitchFamily="34" charset="0"/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B78A6373-0952-45E2-BC67-C023053C5CA3}"/>
              </a:ext>
            </a:extLst>
          </p:cNvPr>
          <p:cNvSpPr/>
          <p:nvPr/>
        </p:nvSpPr>
        <p:spPr>
          <a:xfrm>
            <a:off x="859349" y="1564893"/>
            <a:ext cx="6252605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2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도시재생과 기존 건물의 재활용에 관한 기초이론을 습득하고</a:t>
            </a:r>
            <a:r>
              <a:rPr lang="en-US" altLang="ko-KR" sz="162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</a:p>
          <a:p>
            <a:r>
              <a:rPr lang="ko-KR" altLang="en-US" sz="162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역사적인 건물 보호 및 보존에 관한 실무적 관심을 함양하며</a:t>
            </a:r>
            <a:r>
              <a:rPr lang="en-US" altLang="ko-KR" sz="162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, </a:t>
            </a:r>
          </a:p>
          <a:p>
            <a:r>
              <a:rPr lang="ko-KR" altLang="en-US" sz="162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보존과 개발의 균형감각을 제고를 통하여 </a:t>
            </a:r>
            <a:r>
              <a:rPr lang="en-US" altLang="ko-KR" sz="1620" u="sng" dirty="0">
                <a:solidFill>
                  <a:srgbClr val="3D65D7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21</a:t>
            </a:r>
            <a:r>
              <a:rPr lang="ko-KR" altLang="en-US" sz="1620" u="sng" dirty="0">
                <a:solidFill>
                  <a:srgbClr val="3D65D7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세기형 도시계획을 </a:t>
            </a:r>
            <a:endParaRPr lang="en-US" altLang="ko-KR" sz="1620" u="sng" dirty="0">
              <a:solidFill>
                <a:srgbClr val="3D65D7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r>
              <a:rPr lang="ko-KR" altLang="en-US" sz="1620" u="sng" dirty="0">
                <a:solidFill>
                  <a:srgbClr val="3D65D7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수립할 수 있는</a:t>
            </a:r>
            <a:r>
              <a:rPr lang="ko-KR" altLang="en-US" sz="1620" dirty="0">
                <a:solidFill>
                  <a:srgbClr val="3D65D7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62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교육 프로그램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71FFE80-FBC3-43C4-8172-7F0A7526B607}"/>
              </a:ext>
            </a:extLst>
          </p:cNvPr>
          <p:cNvSpPr txBox="1"/>
          <p:nvPr/>
        </p:nvSpPr>
        <p:spPr>
          <a:xfrm>
            <a:off x="653535" y="3027304"/>
            <a:ext cx="1809318" cy="418385"/>
          </a:xfrm>
          <a:prstGeom prst="rect">
            <a:avLst/>
          </a:prstGeom>
          <a:solidFill>
            <a:srgbClr val="0054A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R="0" lvl="0" indent="0" algn="ctr" defTabSz="457200" fontAlgn="auto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0" i="0" u="none" strike="noStrike" cap="none" spc="0" normalizeH="0" baseline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1943" dirty="0"/>
              <a:t>교육대상</a:t>
            </a:r>
          </a:p>
        </p:txBody>
      </p:sp>
      <p:cxnSp>
        <p:nvCxnSpPr>
          <p:cNvPr id="79" name="직선 연결선 78">
            <a:extLst>
              <a:ext uri="{FF2B5EF4-FFF2-40B4-BE49-F238E27FC236}">
                <a16:creationId xmlns:a16="http://schemas.microsoft.com/office/drawing/2014/main" id="{8D400DD3-E986-4096-847A-9A492DBCE16D}"/>
              </a:ext>
            </a:extLst>
          </p:cNvPr>
          <p:cNvCxnSpPr>
            <a:cxnSpLocks/>
          </p:cNvCxnSpPr>
          <p:nvPr/>
        </p:nvCxnSpPr>
        <p:spPr>
          <a:xfrm>
            <a:off x="653536" y="3429239"/>
            <a:ext cx="6252603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sp>
        <p:nvSpPr>
          <p:cNvPr id="80" name="직사각형 79">
            <a:extLst>
              <a:ext uri="{FF2B5EF4-FFF2-40B4-BE49-F238E27FC236}">
                <a16:creationId xmlns:a16="http://schemas.microsoft.com/office/drawing/2014/main" id="{167FB37E-F4F4-4384-8CA4-D2CC4D76D351}"/>
              </a:ext>
            </a:extLst>
          </p:cNvPr>
          <p:cNvSpPr/>
          <p:nvPr/>
        </p:nvSpPr>
        <p:spPr>
          <a:xfrm>
            <a:off x="653536" y="3441270"/>
            <a:ext cx="6252603" cy="1249485"/>
          </a:xfrm>
          <a:prstGeom prst="rect">
            <a:avLst/>
          </a:prstGeom>
          <a:solidFill>
            <a:srgbClr val="0156A5">
              <a:alpha val="10196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defRPr/>
            </a:pPr>
            <a:endParaRPr kumimoji="1" lang="ko-KR" altLang="en-US" sz="1295" spc="324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:a16="http://schemas.microsoft.com/office/drawing/2014/main" id="{5017C288-84F2-4363-ACA7-F1086B5E5CFF}"/>
              </a:ext>
            </a:extLst>
          </p:cNvPr>
          <p:cNvSpPr/>
          <p:nvPr/>
        </p:nvSpPr>
        <p:spPr bwMode="auto">
          <a:xfrm>
            <a:off x="656017" y="3027304"/>
            <a:ext cx="116567" cy="419642"/>
          </a:xfrm>
          <a:prstGeom prst="rect">
            <a:avLst/>
          </a:prstGeom>
          <a:solidFill>
            <a:srgbClr val="002953"/>
          </a:soli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73854" latinLnBrk="0">
              <a:defRPr/>
            </a:pPr>
            <a:endParaRPr lang="ko-KR" altLang="en-US" sz="1511" kern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B" pitchFamily="18" charset="-127"/>
              <a:ea typeface="HY동녘B" pitchFamily="18" charset="-127"/>
              <a:cs typeface="Tahoma" pitchFamily="34" charset="0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5494CFB2-D5CF-409A-98EC-270B3889CBFA}"/>
              </a:ext>
            </a:extLst>
          </p:cNvPr>
          <p:cNvSpPr txBox="1"/>
          <p:nvPr/>
        </p:nvSpPr>
        <p:spPr>
          <a:xfrm>
            <a:off x="1054619" y="3550133"/>
            <a:ext cx="5735866" cy="9969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155575" indent="-155575" fontAlgn="base" latinLnBrk="0">
              <a:lnSpc>
                <a:spcPct val="120000"/>
              </a:lnSpc>
              <a:spcBef>
                <a:spcPts val="100"/>
              </a:spcBef>
              <a:spcAft>
                <a:spcPct val="0"/>
              </a:spcAft>
              <a:buClr>
                <a:srgbClr val="005CC4"/>
              </a:buClr>
              <a:buSzPct val="100000"/>
              <a:buFont typeface="Wingdings" panose="05000000000000000000" pitchFamily="2" charset="2"/>
              <a:buChar char="§"/>
              <a:defRPr sz="1400" spc="-5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Medium"/>
                <a:ea typeface="KoPub돋움체 Medium"/>
                <a:cs typeface="Tahoma" panose="020B0604030504040204" pitchFamily="34" charset="0"/>
              </a:defRPr>
            </a:lvl1pPr>
          </a:lstStyle>
          <a:p>
            <a:pPr marL="0" indent="0">
              <a:buNone/>
              <a:defRPr/>
            </a:pPr>
            <a:r>
              <a:rPr lang="ko-KR" altLang="en-US" sz="1619" dirty="0">
                <a:solidFill>
                  <a:schemeClr val="tx1"/>
                </a:solidFill>
              </a:rPr>
              <a:t>부동산</a:t>
            </a:r>
            <a:r>
              <a:rPr lang="en-US" altLang="ko-KR" sz="1619" dirty="0">
                <a:solidFill>
                  <a:schemeClr val="tx1"/>
                </a:solidFill>
              </a:rPr>
              <a:t>, </a:t>
            </a:r>
            <a:r>
              <a:rPr lang="ko-KR" altLang="en-US" sz="1619" dirty="0">
                <a:solidFill>
                  <a:schemeClr val="tx1"/>
                </a:solidFill>
              </a:rPr>
              <a:t>관재</a:t>
            </a:r>
            <a:r>
              <a:rPr lang="en-US" altLang="ko-KR" sz="1619" dirty="0">
                <a:solidFill>
                  <a:schemeClr val="tx1"/>
                </a:solidFill>
              </a:rPr>
              <a:t>, </a:t>
            </a:r>
            <a:r>
              <a:rPr lang="ko-KR" altLang="en-US" sz="1619" dirty="0">
                <a:solidFill>
                  <a:schemeClr val="tx1"/>
                </a:solidFill>
              </a:rPr>
              <a:t>개발사업 담당 관리자 및 실무담당자</a:t>
            </a:r>
            <a:endParaRPr lang="en-US" altLang="ko-KR" sz="1619" dirty="0">
              <a:solidFill>
                <a:schemeClr val="tx1"/>
              </a:solidFill>
            </a:endParaRPr>
          </a:p>
          <a:p>
            <a:pPr marL="0" indent="0">
              <a:buNone/>
              <a:defRPr/>
            </a:pPr>
            <a:r>
              <a:rPr lang="ko-KR" altLang="en-US" sz="1619" dirty="0">
                <a:solidFill>
                  <a:schemeClr val="tx1"/>
                </a:solidFill>
              </a:rPr>
              <a:t>용지</a:t>
            </a:r>
            <a:r>
              <a:rPr lang="en-US" altLang="ko-KR" sz="1619" dirty="0">
                <a:solidFill>
                  <a:schemeClr val="tx1"/>
                </a:solidFill>
              </a:rPr>
              <a:t>, </a:t>
            </a:r>
            <a:r>
              <a:rPr lang="ko-KR" altLang="en-US" sz="1619" dirty="0">
                <a:solidFill>
                  <a:schemeClr val="tx1"/>
                </a:solidFill>
              </a:rPr>
              <a:t>주택영업</a:t>
            </a:r>
            <a:r>
              <a:rPr lang="en-US" altLang="ko-KR" sz="1619" dirty="0">
                <a:solidFill>
                  <a:schemeClr val="tx1"/>
                </a:solidFill>
              </a:rPr>
              <a:t>, </a:t>
            </a:r>
            <a:r>
              <a:rPr lang="ko-KR" altLang="en-US" sz="1619" dirty="0">
                <a:solidFill>
                  <a:schemeClr val="tx1"/>
                </a:solidFill>
              </a:rPr>
              <a:t>경영기획</a:t>
            </a:r>
            <a:r>
              <a:rPr lang="en-US" altLang="ko-KR" sz="1619" dirty="0">
                <a:solidFill>
                  <a:schemeClr val="tx1"/>
                </a:solidFill>
              </a:rPr>
              <a:t>, </a:t>
            </a:r>
            <a:r>
              <a:rPr lang="ko-KR" altLang="en-US" sz="1619" dirty="0">
                <a:solidFill>
                  <a:schemeClr val="tx1"/>
                </a:solidFill>
              </a:rPr>
              <a:t>신규사업 관련 부서의 관리자 및 실무 담당자</a:t>
            </a:r>
          </a:p>
          <a:p>
            <a:pPr marL="0" indent="0">
              <a:buNone/>
              <a:defRPr/>
            </a:pPr>
            <a:r>
              <a:rPr lang="ko-KR" altLang="en-US" sz="1619" dirty="0">
                <a:solidFill>
                  <a:schemeClr val="tx1"/>
                </a:solidFill>
              </a:rPr>
              <a:t>각 금융기관의 신탁</a:t>
            </a:r>
            <a:r>
              <a:rPr lang="en-US" altLang="ko-KR" sz="1619" dirty="0">
                <a:solidFill>
                  <a:schemeClr val="tx1"/>
                </a:solidFill>
              </a:rPr>
              <a:t>, </a:t>
            </a:r>
            <a:r>
              <a:rPr lang="ko-KR" altLang="en-US" sz="1619" dirty="0">
                <a:solidFill>
                  <a:schemeClr val="tx1"/>
                </a:solidFill>
              </a:rPr>
              <a:t>여신</a:t>
            </a:r>
            <a:r>
              <a:rPr lang="en-US" altLang="ko-KR" sz="1619" dirty="0">
                <a:solidFill>
                  <a:schemeClr val="tx1"/>
                </a:solidFill>
              </a:rPr>
              <a:t>, </a:t>
            </a:r>
            <a:r>
              <a:rPr lang="ko-KR" altLang="en-US" sz="1619" dirty="0">
                <a:solidFill>
                  <a:schemeClr val="tx1"/>
                </a:solidFill>
              </a:rPr>
              <a:t>부동산 금융 담당자 및 실무자 </a:t>
            </a:r>
          </a:p>
        </p:txBody>
      </p: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C78A3A21-0885-4189-936B-6BFD914DEE46}"/>
              </a:ext>
            </a:extLst>
          </p:cNvPr>
          <p:cNvGrpSpPr/>
          <p:nvPr/>
        </p:nvGrpSpPr>
        <p:grpSpPr>
          <a:xfrm>
            <a:off x="859349" y="3661506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39" name="Freeform 143">
              <a:extLst>
                <a:ext uri="{FF2B5EF4-FFF2-40B4-BE49-F238E27FC236}">
                  <a16:creationId xmlns:a16="http://schemas.microsoft.com/office/drawing/2014/main" id="{C49052B5-28B5-4AFF-AC79-1F01D4B9A9FC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0" name="Freeform 144">
              <a:extLst>
                <a:ext uri="{FF2B5EF4-FFF2-40B4-BE49-F238E27FC236}">
                  <a16:creationId xmlns:a16="http://schemas.microsoft.com/office/drawing/2014/main" id="{9B32D70E-8612-424C-8E39-8BB4A815C0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B8CD3247-490F-4C81-96E4-F9353D0DF33F}"/>
              </a:ext>
            </a:extLst>
          </p:cNvPr>
          <p:cNvGrpSpPr/>
          <p:nvPr/>
        </p:nvGrpSpPr>
        <p:grpSpPr>
          <a:xfrm>
            <a:off x="859349" y="3975633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42" name="Freeform 143">
              <a:extLst>
                <a:ext uri="{FF2B5EF4-FFF2-40B4-BE49-F238E27FC236}">
                  <a16:creationId xmlns:a16="http://schemas.microsoft.com/office/drawing/2014/main" id="{B5695B4C-4D98-4AD6-8AE5-8B7CAB239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3" name="Freeform 144">
              <a:extLst>
                <a:ext uri="{FF2B5EF4-FFF2-40B4-BE49-F238E27FC236}">
                  <a16:creationId xmlns:a16="http://schemas.microsoft.com/office/drawing/2014/main" id="{6A446C91-FAD2-4816-A5A6-B1C0DE2085C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44" name="그룹 43">
            <a:extLst>
              <a:ext uri="{FF2B5EF4-FFF2-40B4-BE49-F238E27FC236}">
                <a16:creationId xmlns:a16="http://schemas.microsoft.com/office/drawing/2014/main" id="{51A35E39-5320-4697-B8C5-096ACF359F19}"/>
              </a:ext>
            </a:extLst>
          </p:cNvPr>
          <p:cNvGrpSpPr/>
          <p:nvPr/>
        </p:nvGrpSpPr>
        <p:grpSpPr>
          <a:xfrm>
            <a:off x="859349" y="4289760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45" name="Freeform 143">
              <a:extLst>
                <a:ext uri="{FF2B5EF4-FFF2-40B4-BE49-F238E27FC236}">
                  <a16:creationId xmlns:a16="http://schemas.microsoft.com/office/drawing/2014/main" id="{E9D8CB91-902B-447A-8ADC-140AF9053F0A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6" name="Freeform 144">
              <a:extLst>
                <a:ext uri="{FF2B5EF4-FFF2-40B4-BE49-F238E27FC236}">
                  <a16:creationId xmlns:a16="http://schemas.microsoft.com/office/drawing/2014/main" id="{DF97F8F0-61E9-4D2A-A7A1-3E3C980CC6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3C2D8365-260C-4894-9125-72B93B99A8E7}"/>
              </a:ext>
            </a:extLst>
          </p:cNvPr>
          <p:cNvSpPr txBox="1"/>
          <p:nvPr/>
        </p:nvSpPr>
        <p:spPr>
          <a:xfrm>
            <a:off x="653535" y="4987963"/>
            <a:ext cx="1809318" cy="418385"/>
          </a:xfrm>
          <a:prstGeom prst="rect">
            <a:avLst/>
          </a:prstGeom>
          <a:solidFill>
            <a:srgbClr val="0054A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R="0" lvl="0" indent="0" algn="ctr" defTabSz="457200" fontAlgn="auto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0" i="0" u="none" strike="noStrike" cap="none" spc="0" normalizeH="0" baseline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1943" dirty="0"/>
              <a:t>교육비</a:t>
            </a:r>
          </a:p>
        </p:txBody>
      </p:sp>
      <p:cxnSp>
        <p:nvCxnSpPr>
          <p:cNvPr id="56" name="직선 연결선 55">
            <a:extLst>
              <a:ext uri="{FF2B5EF4-FFF2-40B4-BE49-F238E27FC236}">
                <a16:creationId xmlns:a16="http://schemas.microsoft.com/office/drawing/2014/main" id="{BCF2D841-87BF-4941-8B8B-B4AF45B66ABF}"/>
              </a:ext>
            </a:extLst>
          </p:cNvPr>
          <p:cNvCxnSpPr>
            <a:cxnSpLocks/>
          </p:cNvCxnSpPr>
          <p:nvPr/>
        </p:nvCxnSpPr>
        <p:spPr>
          <a:xfrm>
            <a:off x="653536" y="5389898"/>
            <a:ext cx="6252603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sp>
        <p:nvSpPr>
          <p:cNvPr id="57" name="직사각형 56">
            <a:extLst>
              <a:ext uri="{FF2B5EF4-FFF2-40B4-BE49-F238E27FC236}">
                <a16:creationId xmlns:a16="http://schemas.microsoft.com/office/drawing/2014/main" id="{48CB55B3-F65B-471C-83CB-D6D15EB8543C}"/>
              </a:ext>
            </a:extLst>
          </p:cNvPr>
          <p:cNvSpPr/>
          <p:nvPr/>
        </p:nvSpPr>
        <p:spPr>
          <a:xfrm>
            <a:off x="653536" y="5401928"/>
            <a:ext cx="6252603" cy="2133565"/>
          </a:xfrm>
          <a:prstGeom prst="rect">
            <a:avLst/>
          </a:prstGeom>
          <a:solidFill>
            <a:srgbClr val="0156A5">
              <a:alpha val="10196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defRPr/>
            </a:pPr>
            <a:endParaRPr kumimoji="1" lang="ko-KR" altLang="en-US" sz="1295" spc="324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25C2BAD2-75CC-4FAF-B2BF-931C00953CE3}"/>
              </a:ext>
            </a:extLst>
          </p:cNvPr>
          <p:cNvSpPr/>
          <p:nvPr/>
        </p:nvSpPr>
        <p:spPr bwMode="auto">
          <a:xfrm>
            <a:off x="656017" y="4987962"/>
            <a:ext cx="116567" cy="419642"/>
          </a:xfrm>
          <a:prstGeom prst="rect">
            <a:avLst/>
          </a:prstGeom>
          <a:solidFill>
            <a:srgbClr val="002953"/>
          </a:soli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73854" latinLnBrk="0">
              <a:defRPr/>
            </a:pPr>
            <a:endParaRPr lang="ko-KR" altLang="en-US" sz="1511" kern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B" pitchFamily="18" charset="-127"/>
              <a:ea typeface="HY동녘B" pitchFamily="18" charset="-127"/>
              <a:cs typeface="Tahoma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41B33E61-8C8C-4ED9-A0F6-D4D58FFA6C74}"/>
              </a:ext>
            </a:extLst>
          </p:cNvPr>
          <p:cNvSpPr txBox="1"/>
          <p:nvPr/>
        </p:nvSpPr>
        <p:spPr>
          <a:xfrm>
            <a:off x="1054620" y="5510792"/>
            <a:ext cx="2531462" cy="9969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155575" indent="-155575" fontAlgn="base" latinLnBrk="0">
              <a:lnSpc>
                <a:spcPct val="120000"/>
              </a:lnSpc>
              <a:spcBef>
                <a:spcPts val="100"/>
              </a:spcBef>
              <a:spcAft>
                <a:spcPct val="0"/>
              </a:spcAft>
              <a:buClr>
                <a:srgbClr val="005CC4"/>
              </a:buClr>
              <a:buSzPct val="100000"/>
              <a:buFont typeface="Wingdings" panose="05000000000000000000" pitchFamily="2" charset="2"/>
              <a:buChar char="§"/>
              <a:defRPr sz="1400" spc="-5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Medium"/>
                <a:ea typeface="KoPub돋움체 Medium"/>
                <a:cs typeface="Tahoma" panose="020B0604030504040204" pitchFamily="34" charset="0"/>
              </a:defRPr>
            </a:lvl1pPr>
          </a:lstStyle>
          <a:p>
            <a:pPr marL="0" indent="0">
              <a:buNone/>
              <a:defRPr/>
            </a:pPr>
            <a:r>
              <a:rPr lang="ko-KR" altLang="en-US" sz="1619" dirty="0">
                <a:solidFill>
                  <a:schemeClr val="tx1"/>
                </a:solidFill>
              </a:rPr>
              <a:t>정상가 </a:t>
            </a:r>
            <a:r>
              <a:rPr lang="en-US" altLang="ko-KR" sz="1619" dirty="0">
                <a:solidFill>
                  <a:schemeClr val="tx1"/>
                </a:solidFill>
              </a:rPr>
              <a:t>: 61</a:t>
            </a:r>
            <a:r>
              <a:rPr lang="ko-KR" altLang="en-US" sz="1619" dirty="0">
                <a:solidFill>
                  <a:schemeClr val="tx1"/>
                </a:solidFill>
              </a:rPr>
              <a:t>만원</a:t>
            </a:r>
          </a:p>
          <a:p>
            <a:pPr marL="0" indent="0">
              <a:buNone/>
              <a:defRPr/>
            </a:pPr>
            <a:r>
              <a:rPr lang="en-US" altLang="ko-KR" sz="1619" dirty="0">
                <a:solidFill>
                  <a:schemeClr val="tx1"/>
                </a:solidFill>
              </a:rPr>
              <a:t>2</a:t>
            </a:r>
            <a:r>
              <a:rPr lang="ko-KR" altLang="en-US" sz="1619" dirty="0">
                <a:solidFill>
                  <a:schemeClr val="tx1"/>
                </a:solidFill>
              </a:rPr>
              <a:t>인 이상 </a:t>
            </a:r>
            <a:r>
              <a:rPr lang="en-US" altLang="ko-KR" sz="1619" dirty="0">
                <a:solidFill>
                  <a:schemeClr val="tx1"/>
                </a:solidFill>
              </a:rPr>
              <a:t>: 59</a:t>
            </a:r>
            <a:r>
              <a:rPr lang="ko-KR" altLang="en-US" sz="1619" dirty="0">
                <a:solidFill>
                  <a:schemeClr val="tx1"/>
                </a:solidFill>
              </a:rPr>
              <a:t>만원</a:t>
            </a:r>
          </a:p>
          <a:p>
            <a:pPr marL="0" indent="0">
              <a:buNone/>
              <a:defRPr/>
            </a:pPr>
            <a:r>
              <a:rPr lang="ko-KR" altLang="en-US" sz="1619" dirty="0">
                <a:solidFill>
                  <a:schemeClr val="tx1"/>
                </a:solidFill>
              </a:rPr>
              <a:t>회원사 및 </a:t>
            </a:r>
            <a:r>
              <a:rPr lang="en-US" altLang="ko-KR" sz="1619" dirty="0">
                <a:solidFill>
                  <a:schemeClr val="tx1"/>
                </a:solidFill>
              </a:rPr>
              <a:t>10</a:t>
            </a:r>
            <a:r>
              <a:rPr lang="ko-KR" altLang="en-US" sz="1619" dirty="0">
                <a:solidFill>
                  <a:schemeClr val="tx1"/>
                </a:solidFill>
              </a:rPr>
              <a:t>인 이상 </a:t>
            </a:r>
            <a:r>
              <a:rPr lang="en-US" altLang="ko-KR" sz="1619" dirty="0">
                <a:solidFill>
                  <a:schemeClr val="tx1"/>
                </a:solidFill>
              </a:rPr>
              <a:t>: 55</a:t>
            </a:r>
            <a:r>
              <a:rPr lang="ko-KR" altLang="en-US" sz="1619" dirty="0">
                <a:solidFill>
                  <a:schemeClr val="tx1"/>
                </a:solidFill>
              </a:rPr>
              <a:t>만원</a:t>
            </a: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id="{471F12D1-7785-439B-B6FA-D088E0C8BC7C}"/>
              </a:ext>
            </a:extLst>
          </p:cNvPr>
          <p:cNvGrpSpPr/>
          <p:nvPr/>
        </p:nvGrpSpPr>
        <p:grpSpPr>
          <a:xfrm>
            <a:off x="859349" y="5622165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61" name="Freeform 143">
              <a:extLst>
                <a:ext uri="{FF2B5EF4-FFF2-40B4-BE49-F238E27FC236}">
                  <a16:creationId xmlns:a16="http://schemas.microsoft.com/office/drawing/2014/main" id="{39F1F626-0B5A-4BA5-A57E-3C788FBCD41B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4" name="Freeform 144">
              <a:extLst>
                <a:ext uri="{FF2B5EF4-FFF2-40B4-BE49-F238E27FC236}">
                  <a16:creationId xmlns:a16="http://schemas.microsoft.com/office/drawing/2014/main" id="{53FA0AD8-93FB-4297-ACD0-76322A4429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202B25FC-EB8E-47CC-A39E-CD94FB1932C7}"/>
              </a:ext>
            </a:extLst>
          </p:cNvPr>
          <p:cNvGrpSpPr/>
          <p:nvPr/>
        </p:nvGrpSpPr>
        <p:grpSpPr>
          <a:xfrm>
            <a:off x="859349" y="5936291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67" name="Freeform 143">
              <a:extLst>
                <a:ext uri="{FF2B5EF4-FFF2-40B4-BE49-F238E27FC236}">
                  <a16:creationId xmlns:a16="http://schemas.microsoft.com/office/drawing/2014/main" id="{E29C068B-7528-46C7-9CA7-77D065494861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8" name="Freeform 144">
              <a:extLst>
                <a:ext uri="{FF2B5EF4-FFF2-40B4-BE49-F238E27FC236}">
                  <a16:creationId xmlns:a16="http://schemas.microsoft.com/office/drawing/2014/main" id="{8ABF1782-B2EF-4053-9CB3-480509E264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id="{FCDE2492-0869-4EDB-A5A7-F67DCA92D287}"/>
              </a:ext>
            </a:extLst>
          </p:cNvPr>
          <p:cNvGrpSpPr/>
          <p:nvPr/>
        </p:nvGrpSpPr>
        <p:grpSpPr>
          <a:xfrm>
            <a:off x="859349" y="6250419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70" name="Freeform 143">
              <a:extLst>
                <a:ext uri="{FF2B5EF4-FFF2-40B4-BE49-F238E27FC236}">
                  <a16:creationId xmlns:a16="http://schemas.microsoft.com/office/drawing/2014/main" id="{53B52CFD-94BD-45FF-9528-1E3AAC4F2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1" name="Freeform 144">
              <a:extLst>
                <a:ext uri="{FF2B5EF4-FFF2-40B4-BE49-F238E27FC236}">
                  <a16:creationId xmlns:a16="http://schemas.microsoft.com/office/drawing/2014/main" id="{3C108434-29C6-49D8-AB9A-3D9C3A5293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73" name="이등변 삼각형 72">
            <a:extLst>
              <a:ext uri="{FF2B5EF4-FFF2-40B4-BE49-F238E27FC236}">
                <a16:creationId xmlns:a16="http://schemas.microsoft.com/office/drawing/2014/main" id="{F6A0642E-0E05-44CF-AE3A-41E7B1E54E2B}"/>
              </a:ext>
            </a:extLst>
          </p:cNvPr>
          <p:cNvSpPr>
            <a:spLocks/>
          </p:cNvSpPr>
          <p:nvPr/>
        </p:nvSpPr>
        <p:spPr bwMode="auto">
          <a:xfrm rot="10800000">
            <a:off x="1340036" y="6499359"/>
            <a:ext cx="155423" cy="116567"/>
          </a:xfrm>
          <a:prstGeom prst="triangle">
            <a:avLst/>
          </a:prstGeom>
          <a:solidFill>
            <a:srgbClr val="6382A1"/>
          </a:solidFill>
          <a:ln>
            <a:noFill/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 defTabSz="549908"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sz="1295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white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7FB71338-4C16-44D5-A1C4-BA5B285D7BE8}"/>
              </a:ext>
            </a:extLst>
          </p:cNvPr>
          <p:cNvCxnSpPr/>
          <p:nvPr/>
        </p:nvCxnSpPr>
        <p:spPr>
          <a:xfrm>
            <a:off x="1145757" y="6490916"/>
            <a:ext cx="543981" cy="0"/>
          </a:xfrm>
          <a:prstGeom prst="line">
            <a:avLst/>
          </a:prstGeom>
          <a:ln w="19050">
            <a:solidFill>
              <a:srgbClr val="6382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166B5182-8D45-4169-A1AE-A839F2274A5E}"/>
              </a:ext>
            </a:extLst>
          </p:cNvPr>
          <p:cNvSpPr/>
          <p:nvPr/>
        </p:nvSpPr>
        <p:spPr>
          <a:xfrm>
            <a:off x="1122660" y="6632315"/>
            <a:ext cx="4538505" cy="315582"/>
          </a:xfrm>
          <a:prstGeom prst="rect">
            <a:avLst/>
          </a:prstGeom>
          <a:solidFill>
            <a:srgbClr val="0156A5">
              <a:alpha val="10000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defRPr/>
            </a:pPr>
            <a:endParaRPr kumimoji="1" lang="ko-KR" altLang="en-US" sz="1295" spc="324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94" name="TextBox 59">
            <a:extLst>
              <a:ext uri="{FF2B5EF4-FFF2-40B4-BE49-F238E27FC236}">
                <a16:creationId xmlns:a16="http://schemas.microsoft.com/office/drawing/2014/main" id="{A9A6D5AF-80E1-473D-8E9A-192B711CDEB6}"/>
              </a:ext>
            </a:extLst>
          </p:cNvPr>
          <p:cNvSpPr txBox="1"/>
          <p:nvPr/>
        </p:nvSpPr>
        <p:spPr>
          <a:xfrm>
            <a:off x="1113846" y="6653165"/>
            <a:ext cx="4537204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3" kern="0" spc="-108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23489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한국생산성본부</a:t>
            </a:r>
            <a:r>
              <a:rPr lang="en-US" altLang="ko-KR" sz="1403" kern="0" spc="-108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23489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403" kern="0" spc="-108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23489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한국생산성본부인증원</a:t>
            </a:r>
            <a:r>
              <a:rPr lang="en-US" altLang="ko-KR" sz="1403" kern="0" spc="-108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23489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, </a:t>
            </a:r>
            <a:r>
              <a:rPr lang="ko-KR" altLang="en-US" sz="1403" kern="0" spc="-108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234898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한국사회능력개발원 회원사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ACCC1E0F-F9F2-4821-9C36-A70D8CD2E76C}"/>
              </a:ext>
            </a:extLst>
          </p:cNvPr>
          <p:cNvSpPr txBox="1"/>
          <p:nvPr/>
        </p:nvSpPr>
        <p:spPr>
          <a:xfrm>
            <a:off x="1798030" y="7014953"/>
            <a:ext cx="4968589" cy="354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155575" indent="-155575" fontAlgn="base" latinLnBrk="0">
              <a:lnSpc>
                <a:spcPct val="120000"/>
              </a:lnSpc>
              <a:spcBef>
                <a:spcPts val="100"/>
              </a:spcBef>
              <a:spcAft>
                <a:spcPct val="0"/>
              </a:spcAft>
              <a:buClr>
                <a:srgbClr val="005CC4"/>
              </a:buClr>
              <a:buSzPct val="100000"/>
              <a:buFont typeface="Wingdings" panose="05000000000000000000" pitchFamily="2" charset="2"/>
              <a:buChar char="§"/>
              <a:defRPr sz="1400" spc="-5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Medium"/>
                <a:ea typeface="KoPub돋움체 Medium"/>
                <a:cs typeface="Tahoma" panose="020B0604030504040204" pitchFamily="34" charset="0"/>
              </a:defRPr>
            </a:lvl1pPr>
          </a:lstStyle>
          <a:p>
            <a:pPr marL="0" indent="0" algn="r">
              <a:buNone/>
              <a:defRPr/>
            </a:pPr>
            <a:r>
              <a:rPr lang="en-US" altLang="ko-KR" sz="1511" u="sng" dirty="0">
                <a:solidFill>
                  <a:srgbClr val="FF0000"/>
                </a:solidFill>
              </a:rPr>
              <a:t>※ </a:t>
            </a:r>
            <a:r>
              <a:rPr lang="ko-KR" altLang="en-US" sz="1511" u="sng" dirty="0">
                <a:solidFill>
                  <a:srgbClr val="FF0000"/>
                </a:solidFill>
              </a:rPr>
              <a:t>교재 및 중식포함  </a:t>
            </a:r>
            <a:r>
              <a:rPr lang="en-US" altLang="ko-KR" sz="1511" u="sng" dirty="0">
                <a:solidFill>
                  <a:srgbClr val="FF0000"/>
                </a:solidFill>
              </a:rPr>
              <a:t>/  </a:t>
            </a:r>
            <a:r>
              <a:rPr lang="ko-KR" altLang="en-US" sz="1511" u="sng" dirty="0">
                <a:solidFill>
                  <a:srgbClr val="FF0000"/>
                </a:solidFill>
              </a:rPr>
              <a:t>부가세 없음</a:t>
            </a:r>
            <a:r>
              <a:rPr lang="en-US" altLang="ko-KR" sz="1511" u="sng" dirty="0">
                <a:solidFill>
                  <a:srgbClr val="FF0000"/>
                </a:solidFill>
              </a:rPr>
              <a:t>(</a:t>
            </a:r>
            <a:r>
              <a:rPr lang="ko-KR" altLang="en-US" sz="1511" u="sng" dirty="0">
                <a:solidFill>
                  <a:srgbClr val="FF0000"/>
                </a:solidFill>
              </a:rPr>
              <a:t>면세</a:t>
            </a:r>
            <a:r>
              <a:rPr lang="en-US" altLang="ko-KR" sz="1511" u="sng" dirty="0">
                <a:solidFill>
                  <a:srgbClr val="FF0000"/>
                </a:solidFill>
              </a:rPr>
              <a:t>) </a:t>
            </a:r>
            <a:endParaRPr lang="ko-KR" altLang="en-US" sz="1511" u="sng" dirty="0">
              <a:solidFill>
                <a:srgbClr val="FF0000"/>
              </a:solidFill>
            </a:endParaRPr>
          </a:p>
        </p:txBody>
      </p:sp>
      <p:sp>
        <p:nvSpPr>
          <p:cNvPr id="125" name="양쪽 대괄호 124">
            <a:extLst>
              <a:ext uri="{FF2B5EF4-FFF2-40B4-BE49-F238E27FC236}">
                <a16:creationId xmlns:a16="http://schemas.microsoft.com/office/drawing/2014/main" id="{3BAF9934-DB62-4ADC-9B7A-4785919879F1}"/>
              </a:ext>
            </a:extLst>
          </p:cNvPr>
          <p:cNvSpPr/>
          <p:nvPr/>
        </p:nvSpPr>
        <p:spPr bwMode="auto">
          <a:xfrm>
            <a:off x="612068" y="8532870"/>
            <a:ext cx="6335539" cy="914392"/>
          </a:xfrm>
          <a:prstGeom prst="bracketPair">
            <a:avLst>
              <a:gd name="adj" fmla="val 10431"/>
            </a:avLst>
          </a:prstGeom>
          <a:solidFill>
            <a:schemeClr val="bg1">
              <a:alpha val="50000"/>
            </a:schemeClr>
          </a:solidFill>
          <a:ln w="28575" cap="rnd" cmpd="sng" algn="ctr">
            <a:solidFill>
              <a:srgbClr val="002953"/>
            </a:solidFill>
            <a:prstDash val="solid"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86912">
              <a:lnSpc>
                <a:spcPct val="120000"/>
              </a:lnSpc>
              <a:spcBef>
                <a:spcPct val="0"/>
              </a:spcBef>
              <a:defRPr/>
            </a:pPr>
            <a:r>
              <a:rPr lang="ko-KR" altLang="en-US" sz="1727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2953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 수강신청 인원이 최소 개강인원 미만일 경우 해당 교육이 폐강될 수 있습니다</a:t>
            </a:r>
            <a:r>
              <a:rPr lang="en-US" altLang="ko-KR" sz="1727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2953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.</a:t>
            </a:r>
          </a:p>
          <a:p>
            <a:pPr algn="ctr" defTabSz="986912">
              <a:lnSpc>
                <a:spcPct val="120000"/>
              </a:lnSpc>
              <a:spcBef>
                <a:spcPct val="0"/>
              </a:spcBef>
              <a:defRPr/>
            </a:pPr>
            <a:r>
              <a:rPr lang="en-US" altLang="ko-KR" sz="1727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2953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 </a:t>
            </a:r>
            <a:r>
              <a:rPr lang="ko-KR" altLang="en-US" sz="1727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2953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반드시 </a:t>
            </a:r>
            <a:r>
              <a:rPr lang="ko-KR" altLang="en-US" sz="1727" u="sng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2953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개강안내 문자를 통해 접수확인 후 교육 참석</a:t>
            </a:r>
            <a:r>
              <a:rPr lang="ko-KR" altLang="en-US" sz="1727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2953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해주시기 바랍니다</a:t>
            </a:r>
            <a:r>
              <a:rPr lang="en-US" altLang="ko-KR" sz="1727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2953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.</a:t>
            </a:r>
          </a:p>
        </p:txBody>
      </p:sp>
      <p:pic>
        <p:nvPicPr>
          <p:cNvPr id="107" name="그림 106">
            <a:extLst>
              <a:ext uri="{FF2B5EF4-FFF2-40B4-BE49-F238E27FC236}">
                <a16:creationId xmlns:a16="http://schemas.microsoft.com/office/drawing/2014/main" id="{424D914E-B1AB-43EF-A52B-63057448BC6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882" t="2972" r="3789" b="66650"/>
          <a:stretch/>
        </p:blipFill>
        <p:spPr>
          <a:xfrm>
            <a:off x="3309690" y="7832239"/>
            <a:ext cx="940295" cy="1019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684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그룹 30">
            <a:extLst>
              <a:ext uri="{FF2B5EF4-FFF2-40B4-BE49-F238E27FC236}">
                <a16:creationId xmlns:a16="http://schemas.microsoft.com/office/drawing/2014/main" id="{DBF90405-013B-4292-9AF0-6FB733BB619C}"/>
              </a:ext>
            </a:extLst>
          </p:cNvPr>
          <p:cNvGrpSpPr/>
          <p:nvPr/>
        </p:nvGrpSpPr>
        <p:grpSpPr>
          <a:xfrm>
            <a:off x="0" y="375487"/>
            <a:ext cx="7559675" cy="256243"/>
            <a:chOff x="0" y="251634"/>
            <a:chExt cx="6858000" cy="238431"/>
          </a:xfrm>
        </p:grpSpPr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D184668C-B6E7-4379-943E-107D21EB996E}"/>
                </a:ext>
              </a:extLst>
            </p:cNvPr>
            <p:cNvSpPr/>
            <p:nvPr/>
          </p:nvSpPr>
          <p:spPr>
            <a:xfrm rot="10800000">
              <a:off x="0" y="251635"/>
              <a:ext cx="6858000" cy="238430"/>
            </a:xfrm>
            <a:prstGeom prst="rect">
              <a:avLst/>
            </a:prstGeom>
            <a:gradFill flip="none" rotWithShape="1">
              <a:gsLst>
                <a:gs pos="0">
                  <a:srgbClr val="15387C"/>
                </a:gs>
                <a:gs pos="35000">
                  <a:srgbClr val="0297F3"/>
                </a:gs>
                <a:gs pos="67500">
                  <a:srgbClr val="07A398"/>
                </a:gs>
                <a:gs pos="100000">
                  <a:srgbClr val="90C221"/>
                </a:gs>
              </a:gsLst>
              <a:path path="circle">
                <a:fillToRect r="100000" b="100000"/>
              </a:path>
              <a:tileRect l="-100000" t="-100000"/>
            </a:gra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63BED7F2-707D-4FAC-9435-0C8E95BB32CB}"/>
                </a:ext>
              </a:extLst>
            </p:cNvPr>
            <p:cNvSpPr/>
            <p:nvPr/>
          </p:nvSpPr>
          <p:spPr>
            <a:xfrm rot="10800000">
              <a:off x="250475" y="251634"/>
              <a:ext cx="360000" cy="237600"/>
            </a:xfrm>
            <a:prstGeom prst="rect">
              <a:avLst/>
            </a:prstGeom>
            <a:solidFill>
              <a:srgbClr val="07A398"/>
            </a:soli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1D9B447F-1DF4-44FF-AA1C-54A1E0695739}"/>
              </a:ext>
            </a:extLst>
          </p:cNvPr>
          <p:cNvGrpSpPr/>
          <p:nvPr/>
        </p:nvGrpSpPr>
        <p:grpSpPr>
          <a:xfrm>
            <a:off x="514381" y="223912"/>
            <a:ext cx="2135674" cy="546615"/>
            <a:chOff x="776536" y="111199"/>
            <a:chExt cx="1978709" cy="506441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7EBD584-E175-4641-93D8-D9F57653D4C4}"/>
                </a:ext>
              </a:extLst>
            </p:cNvPr>
            <p:cNvSpPr txBox="1"/>
            <p:nvPr/>
          </p:nvSpPr>
          <p:spPr>
            <a:xfrm>
              <a:off x="776536" y="111199"/>
              <a:ext cx="1978709" cy="506441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 anchor="t">
              <a:noAutofit/>
            </a:bodyPr>
            <a:lstStyle/>
            <a:p>
              <a:pPr defTabSz="493456" latinLnBrk="0">
                <a:spcBef>
                  <a:spcPts val="540"/>
                </a:spcBef>
                <a:defRPr/>
              </a:pP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en-US" altLang="ko-KR" sz="2590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02</a:t>
              </a: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ko-KR" altLang="en-US" sz="2590" kern="0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5387C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교육내용</a:t>
              </a:r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4AA583FB-0621-44B0-A9BC-4959B0A10ED8}"/>
                </a:ext>
              </a:extLst>
            </p:cNvPr>
            <p:cNvGrpSpPr/>
            <p:nvPr/>
          </p:nvGrpSpPr>
          <p:grpSpPr>
            <a:xfrm>
              <a:off x="848560" y="116632"/>
              <a:ext cx="144000" cy="144000"/>
              <a:chOff x="776552" y="116632"/>
              <a:chExt cx="144000" cy="144000"/>
            </a:xfrm>
          </p:grpSpPr>
          <p:sp>
            <p:nvSpPr>
              <p:cNvPr id="49" name="모서리가 둥근 직사각형 73">
                <a:extLst>
                  <a:ext uri="{FF2B5EF4-FFF2-40B4-BE49-F238E27FC236}">
                    <a16:creationId xmlns:a16="http://schemas.microsoft.com/office/drawing/2014/main" id="{AB4D1D5D-8C94-413F-9B2C-862763662DB9}"/>
                  </a:ext>
                </a:extLst>
              </p:cNvPr>
              <p:cNvSpPr/>
              <p:nvPr/>
            </p:nvSpPr>
            <p:spPr bwMode="auto">
              <a:xfrm rot="5400000"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0" name="모서리가 둥근 직사각형 74">
                <a:extLst>
                  <a:ext uri="{FF2B5EF4-FFF2-40B4-BE49-F238E27FC236}">
                    <a16:creationId xmlns:a16="http://schemas.microsoft.com/office/drawing/2014/main" id="{2A08C606-F82E-4ED4-8E69-4AEA3FC67222}"/>
                  </a:ext>
                </a:extLst>
              </p:cNvPr>
              <p:cNvSpPr/>
              <p:nvPr/>
            </p:nvSpPr>
            <p:spPr bwMode="auto">
              <a:xfrm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DF939B5B-23AB-4B4B-A92A-13C53BA93F17}"/>
              </a:ext>
            </a:extLst>
          </p:cNvPr>
          <p:cNvSpPr/>
          <p:nvPr/>
        </p:nvSpPr>
        <p:spPr bwMode="auto">
          <a:xfrm>
            <a:off x="0" y="10304063"/>
            <a:ext cx="4961564" cy="382021"/>
          </a:xfrm>
          <a:prstGeom prst="rect">
            <a:avLst/>
          </a:prstGeom>
          <a:solidFill>
            <a:srgbClr val="CAEEFE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>
              <a:defRPr/>
            </a:pP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      </a:t>
            </a:r>
            <a:r>
              <a:rPr lang="ko-KR" altLang="en-US" sz="1511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부동산 전문 교육기관</a:t>
            </a: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27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43B7F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한국생산성본부 사회능력개발원</a:t>
            </a:r>
          </a:p>
        </p:txBody>
      </p:sp>
      <p:pic>
        <p:nvPicPr>
          <p:cNvPr id="52" name="그림 51">
            <a:extLst>
              <a:ext uri="{FF2B5EF4-FFF2-40B4-BE49-F238E27FC236}">
                <a16:creationId xmlns:a16="http://schemas.microsoft.com/office/drawing/2014/main" id="{0B492E10-0C56-4948-8A8B-69C3AEB811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6" y="10136547"/>
            <a:ext cx="469447" cy="46944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9DA29023-3BA1-4DF8-AA4B-9F0BCD08323B}"/>
              </a:ext>
            </a:extLst>
          </p:cNvPr>
          <p:cNvSpPr txBox="1"/>
          <p:nvPr/>
        </p:nvSpPr>
        <p:spPr>
          <a:xfrm>
            <a:off x="5283328" y="10303529"/>
            <a:ext cx="2103729" cy="34150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72000" lvl="0" indent="-72000">
              <a:spcBef>
                <a:spcPct val="0"/>
              </a:spcBef>
              <a:spcAft>
                <a:spcPts val="5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kumimoji="1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pPr marL="0" indent="0" defTabSz="986912">
              <a:spcAft>
                <a:spcPts val="540"/>
              </a:spcAft>
              <a:buNone/>
              <a:defRPr/>
            </a:pP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endParaRPr lang="ko-KR" altLang="en-US" sz="1619" b="1" kern="0" dirty="0">
              <a:ln w="12700">
                <a:solidFill>
                  <a:srgbClr val="9EA3A8">
                    <a:alpha val="0"/>
                  </a:srgbClr>
                </a:solidFill>
              </a:ln>
              <a:solidFill>
                <a:srgbClr val="0000FF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graphicFrame>
        <p:nvGraphicFramePr>
          <p:cNvPr id="74" name="표 73">
            <a:extLst>
              <a:ext uri="{FF2B5EF4-FFF2-40B4-BE49-F238E27FC236}">
                <a16:creationId xmlns:a16="http://schemas.microsoft.com/office/drawing/2014/main" id="{F845D97A-9F6E-40FA-96D9-E1004F02C8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340258"/>
              </p:ext>
            </p:extLst>
          </p:nvPr>
        </p:nvGraphicFramePr>
        <p:xfrm>
          <a:off x="428769" y="3925327"/>
          <a:ext cx="6711249" cy="5383643"/>
        </p:xfrm>
        <a:graphic>
          <a:graphicData uri="http://schemas.openxmlformats.org/drawingml/2006/table">
            <a:tbl>
              <a:tblPr firstRow="1" bandRow="1"/>
              <a:tblGrid>
                <a:gridCol w="1444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5741">
                  <a:extLst>
                    <a:ext uri="{9D8B030D-6E8A-4147-A177-3AD203B41FA5}">
                      <a16:colId xmlns:a16="http://schemas.microsoft.com/office/drawing/2014/main" val="3440783879"/>
                    </a:ext>
                  </a:extLst>
                </a:gridCol>
                <a:gridCol w="33910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975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8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교육시간</a:t>
                      </a: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8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교육주제</a:t>
                      </a:r>
                    </a:p>
                  </a:txBody>
                  <a:tcPr marL="98694" marR="98694" marT="49347" marB="4934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800" b="1" u="none" kern="1200" spc="-5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세부내용</a:t>
                      </a:r>
                    </a:p>
                  </a:txBody>
                  <a:tcPr marL="98694" marR="98694" marT="49347" marB="4934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8444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일차</a:t>
                      </a:r>
                      <a:endParaRPr lang="en-US" altLang="ko-KR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15:00 ~ 18:00</a:t>
                      </a:r>
                      <a:endParaRPr lang="ko-KR" altLang="en-US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도시재생과 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건축물 보전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90488" marR="0" indent="-90488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  <a:tabLst>
                          <a:tab pos="180975" algn="l"/>
                        </a:tabLs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도시재생과 건축물 보호 및 보존 필요성</a:t>
                      </a:r>
                    </a:p>
                    <a:p>
                      <a:pPr marL="90488" marR="0" indent="-90488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  <a:tabLst>
                          <a:tab pos="180975" algn="l"/>
                        </a:tabLs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보존과 개발의 대립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양립 그리고 병립 관계</a:t>
                      </a:r>
                    </a:p>
                    <a:p>
                      <a:pPr marL="90488" marR="0" indent="-90488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  <a:tabLst>
                          <a:tab pos="180975" algn="l"/>
                        </a:tabLs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도시재생과 건축물 보호 및 보존의 국내 실태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989663"/>
                  </a:ext>
                </a:extLst>
              </a:tr>
              <a:tr h="876313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일차</a:t>
                      </a:r>
                      <a:endParaRPr lang="en-US" altLang="ko-KR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09:00 ~ 18:00</a:t>
                      </a:r>
                      <a:endParaRPr lang="ko-KR" altLang="en-US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도시재생의 이해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도시재생사업의 발전과정</a:t>
                      </a:r>
                    </a:p>
                    <a:p>
                      <a:pPr marL="92075" marR="0" indent="-920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 관련 제도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,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 추진방안</a:t>
                      </a:r>
                    </a:p>
                    <a:p>
                      <a:pPr marL="92075" marR="0" indent="-920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도시재생사업의 유형과 사례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0916378"/>
                  </a:ext>
                </a:extLst>
              </a:tr>
              <a:tr h="881506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건축물 보호 및 보존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(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보전 건축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)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의 이해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85725" marR="0" indent="-8572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건축물 보호 및 보존 분야에 대한 개괄 및 발전과정</a:t>
                      </a:r>
                    </a:p>
                    <a:p>
                      <a:pPr marL="85725" marR="0" indent="-8572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실무지침과 조치 방식</a:t>
                      </a:r>
                    </a:p>
                    <a:p>
                      <a:pPr marL="85725" marR="0" indent="-8572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독일 재건 과정 중 건축물 재활용 사례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2642663"/>
                  </a:ext>
                </a:extLst>
              </a:tr>
              <a:tr h="1036226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일차</a:t>
                      </a:r>
                      <a:endParaRPr lang="en-US" altLang="ko-KR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1200" b="0" kern="1200" spc="-5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09:00 ~ 17:00</a:t>
                      </a:r>
                      <a:endParaRPr lang="ko-KR" altLang="en-US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건축물 보호 및 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보존의 실무적 접근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0" indent="-920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  <a:tabLst>
                          <a:tab pos="92075" algn="l"/>
                        </a:tabLs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기존 건축물 재활용에서의 실무적 문제</a:t>
                      </a:r>
                    </a:p>
                    <a:p>
                      <a:pPr marL="92075" marR="0" indent="-920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  <a:tabLst>
                          <a:tab pos="92075" algn="l"/>
                        </a:tabLs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개발과 보존 사이의 갈등 그리고 전통 계승</a:t>
                      </a:r>
                    </a:p>
                    <a:p>
                      <a:pPr marL="92075" marR="0" indent="-920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  <a:tabLst>
                          <a:tab pos="92075" algn="l"/>
                        </a:tabLs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지속 가능한 건축물을 위한 실무 조치</a:t>
                      </a:r>
                    </a:p>
                    <a:p>
                      <a:pPr marL="92075" marR="0" indent="-9207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  <a:tabLst>
                          <a:tab pos="92075" algn="l"/>
                        </a:tabLs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건축물 보호 및 보존 분야의 </a:t>
                      </a: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5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대 원칙과 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None/>
                        <a:tabLst>
                          <a:tab pos="92075" algn="l"/>
                        </a:tabLst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 5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대 실행과제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3859232"/>
                  </a:ext>
                </a:extLst>
              </a:tr>
              <a:tr h="1232139"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1200" b="0" kern="1200" spc="-50" dirty="0">
                        <a:ln w="3175" cmpd="sng">
                          <a:solidFill>
                            <a:schemeClr val="tx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  <a:cs typeface="+mn-cs"/>
                      </a:endParaRP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도시재생과 기존 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건축물 재활용의 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국내외 사례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90488" marR="0" indent="-90488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도시재생의 국내외 모범적 사례</a:t>
                      </a:r>
                    </a:p>
                    <a:p>
                      <a:pPr marL="90488" marR="0" indent="-90488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기존 건축물 재활용의 국내외 모범적 사례</a:t>
                      </a:r>
                    </a:p>
                    <a:p>
                      <a:pPr marL="90488" marR="0" indent="-90488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역사적인 건축물과 함께하는 현대건축물의 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국내외 주요 사례</a:t>
                      </a:r>
                    </a:p>
                    <a:p>
                      <a:pPr marL="90488" marR="0" indent="-90488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도시재생과 기존 건축물의 재활용 국내외 실패 </a:t>
                      </a:r>
                      <a:endParaRPr lang="en-US" altLang="ko-KR" sz="1200" dirty="0">
                        <a:solidFill>
                          <a:srgbClr val="000000"/>
                        </a:solidFill>
                        <a:effectLst/>
                        <a:latin typeface="KoPub돋움체 Medium" panose="02020603020101020101" pitchFamily="18" charset="-127"/>
                        <a:ea typeface="KoPub돋움체 Medium" panose="02020603020101020101" pitchFamily="18" charset="-127"/>
                      </a:endParaRPr>
                    </a:p>
                    <a:p>
                      <a:pPr marL="0" marR="0" indent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5387C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ko-KR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  </a:t>
                      </a:r>
                      <a:r>
                        <a:rPr lang="ko-KR" altLang="en-US" sz="1200" dirty="0">
                          <a:solidFill>
                            <a:srgbClr val="000000"/>
                          </a:solidFill>
                          <a:effectLst/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</a:rPr>
                        <a:t>사례를 통한 교훈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CAC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310915"/>
                  </a:ext>
                </a:extLst>
              </a:tr>
            </a:tbl>
          </a:graphicData>
        </a:graphic>
      </p:graphicFrame>
      <p:sp>
        <p:nvSpPr>
          <p:cNvPr id="82" name="TextBox 81">
            <a:extLst>
              <a:ext uri="{FF2B5EF4-FFF2-40B4-BE49-F238E27FC236}">
                <a16:creationId xmlns:a16="http://schemas.microsoft.com/office/drawing/2014/main" id="{4E85D838-79A5-4D84-B07F-9682291BCE3C}"/>
              </a:ext>
            </a:extLst>
          </p:cNvPr>
          <p:cNvSpPr txBox="1"/>
          <p:nvPr/>
        </p:nvSpPr>
        <p:spPr>
          <a:xfrm>
            <a:off x="2220623" y="9408107"/>
            <a:ext cx="4948791" cy="5701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155575" indent="-155575" fontAlgn="base" latinLnBrk="0">
              <a:lnSpc>
                <a:spcPct val="120000"/>
              </a:lnSpc>
              <a:spcBef>
                <a:spcPts val="100"/>
              </a:spcBef>
              <a:spcAft>
                <a:spcPct val="0"/>
              </a:spcAft>
              <a:buClr>
                <a:srgbClr val="005CC4"/>
              </a:buClr>
              <a:buSzPct val="100000"/>
              <a:buFont typeface="Wingdings" panose="05000000000000000000" pitchFamily="2" charset="2"/>
              <a:buChar char="§"/>
              <a:defRPr sz="1400" spc="-5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Medium"/>
                <a:ea typeface="KoPub돋움체 Medium"/>
                <a:cs typeface="Tahoma" panose="020B0604030504040204" pitchFamily="34" charset="0"/>
              </a:defRPr>
            </a:lvl1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en-US" altLang="ko-KR" sz="1511" dirty="0">
                <a:solidFill>
                  <a:srgbClr val="002953"/>
                </a:solidFill>
              </a:rPr>
              <a:t>※ </a:t>
            </a:r>
            <a:r>
              <a:rPr lang="ko-KR" altLang="en-US" sz="1511" dirty="0">
                <a:solidFill>
                  <a:srgbClr val="002953"/>
                </a:solidFill>
              </a:rPr>
              <a:t>세부 커리큘럼은 강사 및 일정에 따라 변동이 있을 수 있습니다</a:t>
            </a:r>
            <a:r>
              <a:rPr lang="en-US" altLang="ko-KR" sz="1511" dirty="0">
                <a:solidFill>
                  <a:srgbClr val="002953"/>
                </a:solidFill>
              </a:rPr>
              <a:t>.</a:t>
            </a:r>
          </a:p>
          <a:p>
            <a:pPr marL="0" indent="0" algn="r">
              <a:lnSpc>
                <a:spcPct val="100000"/>
              </a:lnSpc>
              <a:buNone/>
              <a:defRPr/>
            </a:pPr>
            <a:r>
              <a:rPr lang="en-US" altLang="ko-KR" sz="1511" dirty="0">
                <a:solidFill>
                  <a:srgbClr val="002953"/>
                </a:solidFill>
              </a:rPr>
              <a:t>(</a:t>
            </a:r>
            <a:r>
              <a:rPr lang="ko-KR" altLang="en-US" sz="1511" dirty="0">
                <a:solidFill>
                  <a:srgbClr val="002953"/>
                </a:solidFill>
              </a:rPr>
              <a:t>고객사 맞춤형 위탁교육 제공 가능</a:t>
            </a:r>
            <a:r>
              <a:rPr lang="en-US" altLang="ko-KR" sz="1511" dirty="0">
                <a:solidFill>
                  <a:srgbClr val="002953"/>
                </a:solidFill>
              </a:rPr>
              <a:t>)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77D5134A-D5BB-41BA-8B0D-AAC45BAC603F}"/>
              </a:ext>
            </a:extLst>
          </p:cNvPr>
          <p:cNvSpPr txBox="1"/>
          <p:nvPr/>
        </p:nvSpPr>
        <p:spPr>
          <a:xfrm>
            <a:off x="3714623" y="867654"/>
            <a:ext cx="3454792" cy="3248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155575" indent="-155575" fontAlgn="base" latinLnBrk="0">
              <a:lnSpc>
                <a:spcPct val="120000"/>
              </a:lnSpc>
              <a:spcBef>
                <a:spcPts val="100"/>
              </a:spcBef>
              <a:spcAft>
                <a:spcPct val="0"/>
              </a:spcAft>
              <a:buClr>
                <a:srgbClr val="005CC4"/>
              </a:buClr>
              <a:buSzPct val="100000"/>
              <a:buFont typeface="Wingdings" panose="05000000000000000000" pitchFamily="2" charset="2"/>
              <a:buChar char="§"/>
              <a:defRPr sz="1400" spc="-5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Medium"/>
                <a:ea typeface="KoPub돋움체 Medium"/>
                <a:cs typeface="Tahoma" panose="020B0604030504040204" pitchFamily="34" charset="0"/>
              </a:defRPr>
            </a:lvl1pPr>
          </a:lstStyle>
          <a:p>
            <a:pPr marL="0" indent="0" algn="r">
              <a:lnSpc>
                <a:spcPct val="100000"/>
              </a:lnSpc>
              <a:buNone/>
              <a:defRPr/>
            </a:pPr>
            <a:r>
              <a:rPr lang="en-US" altLang="ko-KR" sz="1511" dirty="0">
                <a:solidFill>
                  <a:srgbClr val="002953"/>
                </a:solidFill>
              </a:rPr>
              <a:t>※ </a:t>
            </a:r>
            <a:r>
              <a:rPr lang="ko-KR" altLang="en-US" sz="1511" dirty="0">
                <a:solidFill>
                  <a:srgbClr val="002953"/>
                </a:solidFill>
              </a:rPr>
              <a:t>예정 강사진으로 추후 변경될 수 있습니다</a:t>
            </a:r>
            <a:r>
              <a:rPr lang="en-US" altLang="ko-KR" sz="1511" dirty="0">
                <a:solidFill>
                  <a:srgbClr val="002953"/>
                </a:solidFill>
              </a:rPr>
              <a:t>.</a:t>
            </a:r>
          </a:p>
        </p:txBody>
      </p:sp>
      <p:sp>
        <p:nvSpPr>
          <p:cNvPr id="25" name="직각 삼각형 24">
            <a:extLst>
              <a:ext uri="{FF2B5EF4-FFF2-40B4-BE49-F238E27FC236}">
                <a16:creationId xmlns:a16="http://schemas.microsoft.com/office/drawing/2014/main" id="{07213FDD-61D3-4A4D-80EB-4FD4FD6E125B}"/>
              </a:ext>
            </a:extLst>
          </p:cNvPr>
          <p:cNvSpPr/>
          <p:nvPr/>
        </p:nvSpPr>
        <p:spPr bwMode="auto">
          <a:xfrm>
            <a:off x="7140018" y="1168751"/>
            <a:ext cx="276110" cy="257346"/>
          </a:xfrm>
          <a:prstGeom prst="rtTriangle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619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Bold" pitchFamily="18" charset="-127"/>
              <a:ea typeface="KoPub돋움체 Bold" pitchFamily="18" charset="-127"/>
              <a:cs typeface="굴림" pitchFamily="50" charset="-127"/>
            </a:endParaRPr>
          </a:p>
        </p:txBody>
      </p:sp>
      <p:sp>
        <p:nvSpPr>
          <p:cNvPr id="26" name="직각 삼각형 25">
            <a:extLst>
              <a:ext uri="{FF2B5EF4-FFF2-40B4-BE49-F238E27FC236}">
                <a16:creationId xmlns:a16="http://schemas.microsoft.com/office/drawing/2014/main" id="{A359C7CB-9AFC-4885-A909-0B250ADE3FA2}"/>
              </a:ext>
            </a:extLst>
          </p:cNvPr>
          <p:cNvSpPr/>
          <p:nvPr/>
        </p:nvSpPr>
        <p:spPr bwMode="auto">
          <a:xfrm flipH="1">
            <a:off x="157120" y="1168751"/>
            <a:ext cx="276110" cy="257346"/>
          </a:xfrm>
          <a:prstGeom prst="rtTriangle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619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Bold" pitchFamily="18" charset="-127"/>
              <a:ea typeface="KoPub돋움체 Bold" pitchFamily="18" charset="-127"/>
              <a:cs typeface="굴림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15964030-BED5-4E2E-97D2-3B90F91E1652}"/>
              </a:ext>
            </a:extLst>
          </p:cNvPr>
          <p:cNvSpPr/>
          <p:nvPr/>
        </p:nvSpPr>
        <p:spPr bwMode="auto">
          <a:xfrm>
            <a:off x="-78826" y="1401423"/>
            <a:ext cx="7638501" cy="2385061"/>
          </a:xfrm>
          <a:prstGeom prst="rect">
            <a:avLst/>
          </a:prstGeom>
          <a:solidFill>
            <a:srgbClr val="EAEAEA"/>
          </a:soli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9908" fontAlgn="base" latinLnBrk="0">
              <a:spcBef>
                <a:spcPct val="0"/>
              </a:spcBef>
              <a:spcAft>
                <a:spcPct val="0"/>
              </a:spcAft>
            </a:pPr>
            <a:endParaRPr kumimoji="1" lang="ko-KR" altLang="en-US" sz="1619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Bold" pitchFamily="18" charset="-127"/>
              <a:ea typeface="KoPub돋움체 Bold" pitchFamily="18" charset="-127"/>
              <a:cs typeface="굴림" pitchFamily="50" charset="-127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F06B4957-E3EF-429D-9AEF-8A81C282EC4E}"/>
              </a:ext>
            </a:extLst>
          </p:cNvPr>
          <p:cNvSpPr/>
          <p:nvPr/>
        </p:nvSpPr>
        <p:spPr bwMode="auto">
          <a:xfrm>
            <a:off x="428769" y="1212663"/>
            <a:ext cx="3329194" cy="2395289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ffectLst>
            <a:outerShdw dist="38100" dir="16200000" rotWithShape="0">
              <a:srgbClr val="6382A1"/>
            </a:outerShdw>
          </a:effectLst>
        </p:spPr>
        <p:txBody>
          <a:bodyPr wrap="square" lIns="0" tIns="0" rIns="0" bIns="0" rtlCol="0" anchor="ctr" anchorCtr="0">
            <a:noAutofit/>
          </a:bodyPr>
          <a:lstStyle/>
          <a:p>
            <a:pPr algn="ctr" defTabSz="549908"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511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1194A221-4664-4A0C-8871-00A80CE90E54}"/>
              </a:ext>
            </a:extLst>
          </p:cNvPr>
          <p:cNvSpPr/>
          <p:nvPr/>
        </p:nvSpPr>
        <p:spPr>
          <a:xfrm>
            <a:off x="428768" y="1714727"/>
            <a:ext cx="3303530" cy="1125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9096" indent="-89096">
              <a:buClr>
                <a:srgbClr val="003399"/>
              </a:buClr>
              <a:buFont typeface="Arial" panose="020B0604020202020204" pitchFamily="34" charset="0"/>
              <a:buChar char="•"/>
            </a:pPr>
            <a:r>
              <a:rPr lang="ko-KR" altLang="en-US" sz="1511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한국보전건축연구소 대표 </a:t>
            </a:r>
            <a:endParaRPr lang="en-US" altLang="ko-KR" sz="1300" spc="-54" dirty="0">
              <a:ln w="3175" cmpd="sng">
                <a:solidFill>
                  <a:schemeClr val="tx1"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89096" indent="-89096">
              <a:buClr>
                <a:srgbClr val="003399"/>
              </a:buClr>
              <a:buFont typeface="Arial" panose="020B0604020202020204" pitchFamily="34" charset="0"/>
              <a:buChar char="•"/>
            </a:pP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LG</a:t>
            </a:r>
            <a:r>
              <a:rPr lang="ko-KR" altLang="en-US" sz="1300" spc="-54" dirty="0" err="1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에스앤아이코퍼레이션</a:t>
            </a: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건설사업부 근무</a:t>
            </a:r>
            <a:endParaRPr lang="en-US" altLang="ko-KR" sz="1300" spc="-54" dirty="0">
              <a:ln w="3175" cmpd="sng">
                <a:solidFill>
                  <a:schemeClr val="tx1"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89096" indent="-89096">
              <a:buClr>
                <a:srgbClr val="003399"/>
              </a:buClr>
              <a:buFont typeface="Arial" panose="020B0604020202020204" pitchFamily="34" charset="0"/>
              <a:buChar char="•"/>
            </a:pPr>
            <a:r>
              <a:rPr lang="en-US" altLang="ko-KR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LG</a:t>
            </a:r>
            <a:r>
              <a:rPr lang="ko-KR" altLang="en-US" sz="1300" spc="-54" dirty="0" err="1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서브원</a:t>
            </a: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마곡</a:t>
            </a:r>
            <a:r>
              <a:rPr lang="en-US" altLang="ko-KR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LG</a:t>
            </a:r>
            <a:r>
              <a:rPr lang="ko-KR" altLang="en-US" sz="1300" spc="-54" dirty="0" err="1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사이언스파크</a:t>
            </a: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추진본부 근무</a:t>
            </a:r>
            <a:endParaRPr lang="en-US" altLang="ko-KR" sz="1300" spc="-54" dirty="0">
              <a:ln w="3175" cmpd="sng">
                <a:solidFill>
                  <a:schemeClr val="tx1"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89096" indent="-89096">
              <a:buClr>
                <a:srgbClr val="003399"/>
              </a:buClr>
              <a:buFont typeface="Arial" panose="020B0604020202020204" pitchFamily="34" charset="0"/>
              <a:buChar char="•"/>
            </a:pPr>
            <a:r>
              <a:rPr lang="en-US" altLang="ko-KR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LG</a:t>
            </a:r>
            <a:r>
              <a:rPr lang="ko-KR" altLang="en-US" sz="1300" spc="-54" dirty="0" err="1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서브원</a:t>
            </a: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r>
              <a:rPr lang="en-US" altLang="ko-KR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CM</a:t>
            </a: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사업부 및 건설사업부 근무</a:t>
            </a:r>
            <a:endParaRPr lang="en-US" altLang="ko-KR" sz="1300" spc="-54" dirty="0">
              <a:ln w="3175" cmpd="sng">
                <a:solidFill>
                  <a:schemeClr val="tx1"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 marL="89096" indent="-89096">
              <a:buClr>
                <a:srgbClr val="003399"/>
              </a:buClr>
              <a:buFont typeface="Arial" panose="020B0604020202020204" pitchFamily="34" charset="0"/>
              <a:buChar char="•"/>
            </a:pPr>
            <a:r>
              <a:rPr lang="ko-KR" altLang="en-US" sz="1300" spc="-54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보전건축론 저자</a:t>
            </a:r>
            <a:endParaRPr lang="en-US" altLang="ko-KR" sz="1300" spc="-54" dirty="0">
              <a:ln w="3175" cmpd="sng">
                <a:solidFill>
                  <a:schemeClr val="tx1">
                    <a:alpha val="0"/>
                  </a:schemeClr>
                </a:solidFill>
              </a:ln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30" name="Picture 6" descr="C:\Users\지서니\Desktop\찌르레기\선그림자.png">
            <a:extLst>
              <a:ext uri="{FF2B5EF4-FFF2-40B4-BE49-F238E27FC236}">
                <a16:creationId xmlns:a16="http://schemas.microsoft.com/office/drawing/2014/main" id="{7BC7E512-A71A-4A91-B7A7-43E452B35498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 flipH="1" flipV="1">
            <a:off x="2009209" y="67211"/>
            <a:ext cx="159200" cy="313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id="{1093B930-28D5-4F0B-BB6E-C83F557C1E09}"/>
              </a:ext>
            </a:extLst>
          </p:cNvPr>
          <p:cNvSpPr/>
          <p:nvPr/>
        </p:nvSpPr>
        <p:spPr>
          <a:xfrm>
            <a:off x="1543973" y="1210942"/>
            <a:ext cx="1059906" cy="3747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ko-KR" altLang="en-US" sz="1835" b="1" dirty="0">
                <a:ln w="3175" cmpd="sng">
                  <a:solidFill>
                    <a:prstClr val="black">
                      <a:alpha val="0"/>
                    </a:prst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</a:rPr>
              <a:t>주요 경력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B379E7A2-AE18-467F-A2DB-2DB1B55D26B3}"/>
              </a:ext>
            </a:extLst>
          </p:cNvPr>
          <p:cNvSpPr/>
          <p:nvPr/>
        </p:nvSpPr>
        <p:spPr bwMode="auto">
          <a:xfrm>
            <a:off x="419656" y="3341818"/>
            <a:ext cx="3338307" cy="439123"/>
          </a:xfrm>
          <a:prstGeom prst="rect">
            <a:avLst/>
          </a:prstGeom>
          <a:solidFill>
            <a:srgbClr val="039BDF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1511" spc="-119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070C0"/>
              </a:solidFill>
              <a:latin typeface="KoPub돋움체 Bold"/>
              <a:ea typeface="KoPub돋움체 Bold"/>
              <a:cs typeface="Tahoma" panose="020B0604030504040204" pitchFamily="34" charset="0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5DE7F0D0-C3AD-4CCA-BB70-8869EBA496FF}"/>
              </a:ext>
            </a:extLst>
          </p:cNvPr>
          <p:cNvSpPr/>
          <p:nvPr/>
        </p:nvSpPr>
        <p:spPr>
          <a:xfrm>
            <a:off x="1310294" y="3336275"/>
            <a:ext cx="1557029" cy="4246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159" b="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박 순 붕</a:t>
            </a:r>
            <a:r>
              <a:rPr lang="ko-KR" altLang="en-US" sz="215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30" b="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대표</a:t>
            </a:r>
            <a:endParaRPr lang="en-US" altLang="ko-KR" sz="1730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schemeClr val="bg1"/>
              </a:solidFill>
              <a:latin typeface="KoPub돋움체 Bold"/>
              <a:ea typeface="KoPub돋움체 Bold"/>
              <a:cs typeface="Tahoma" panose="020B0604030504040204" pitchFamily="34" charset="0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7537925C-3281-400B-94F6-421B5341206F}"/>
              </a:ext>
            </a:extLst>
          </p:cNvPr>
          <p:cNvSpPr/>
          <p:nvPr/>
        </p:nvSpPr>
        <p:spPr bwMode="auto">
          <a:xfrm>
            <a:off x="3827404" y="1212663"/>
            <a:ext cx="3329194" cy="2395289"/>
          </a:xfrm>
          <a:prstGeom prst="rect">
            <a:avLst/>
          </a:prstGeom>
          <a:solidFill>
            <a:sysClr val="window" lastClr="FFFFFF"/>
          </a:solidFill>
          <a:ln>
            <a:noFill/>
          </a:ln>
          <a:effectLst>
            <a:outerShdw dist="38100" dir="16200000" rotWithShape="0">
              <a:srgbClr val="6382A1"/>
            </a:outerShdw>
          </a:effectLst>
        </p:spPr>
        <p:txBody>
          <a:bodyPr wrap="square" lIns="0" tIns="0" rIns="0" bIns="0" rtlCol="0" anchor="ctr" anchorCtr="0">
            <a:noAutofit/>
          </a:bodyPr>
          <a:lstStyle/>
          <a:p>
            <a:pPr algn="ctr" defTabSz="549908"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511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>
                  <a:lumMod val="85000"/>
                  <a:lumOff val="15000"/>
                </a:prst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95114F42-D6C6-4E6A-A3F7-12B297ABD3F8}"/>
              </a:ext>
            </a:extLst>
          </p:cNvPr>
          <p:cNvSpPr/>
          <p:nvPr/>
        </p:nvSpPr>
        <p:spPr bwMode="auto">
          <a:xfrm>
            <a:off x="3827405" y="3341818"/>
            <a:ext cx="3329194" cy="439123"/>
          </a:xfrm>
          <a:prstGeom prst="rect">
            <a:avLst/>
          </a:prstGeom>
          <a:solidFill>
            <a:srgbClr val="039BDF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altLang="ko-KR" sz="1511" spc="-119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0070C0"/>
              </a:solidFill>
              <a:latin typeface="KoPub돋움체 Bold"/>
              <a:ea typeface="KoPub돋움체 Bold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5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그룹 92">
            <a:extLst>
              <a:ext uri="{FF2B5EF4-FFF2-40B4-BE49-F238E27FC236}">
                <a16:creationId xmlns:a16="http://schemas.microsoft.com/office/drawing/2014/main" id="{6D08AF62-0893-4D28-89E0-F3FC17693554}"/>
              </a:ext>
            </a:extLst>
          </p:cNvPr>
          <p:cNvGrpSpPr/>
          <p:nvPr/>
        </p:nvGrpSpPr>
        <p:grpSpPr>
          <a:xfrm>
            <a:off x="0" y="375487"/>
            <a:ext cx="7559675" cy="256243"/>
            <a:chOff x="0" y="251634"/>
            <a:chExt cx="6858000" cy="238431"/>
          </a:xfrm>
        </p:grpSpPr>
        <p:sp>
          <p:nvSpPr>
            <p:cNvPr id="95" name="직사각형 94">
              <a:extLst>
                <a:ext uri="{FF2B5EF4-FFF2-40B4-BE49-F238E27FC236}">
                  <a16:creationId xmlns:a16="http://schemas.microsoft.com/office/drawing/2014/main" id="{2FD00275-48E1-47EF-BB44-DCBB9438CF1C}"/>
                </a:ext>
              </a:extLst>
            </p:cNvPr>
            <p:cNvSpPr/>
            <p:nvPr/>
          </p:nvSpPr>
          <p:spPr>
            <a:xfrm rot="10800000">
              <a:off x="0" y="251635"/>
              <a:ext cx="6858000" cy="238430"/>
            </a:xfrm>
            <a:prstGeom prst="rect">
              <a:avLst/>
            </a:prstGeom>
            <a:gradFill flip="none" rotWithShape="1">
              <a:gsLst>
                <a:gs pos="0">
                  <a:srgbClr val="15387C"/>
                </a:gs>
                <a:gs pos="35000">
                  <a:srgbClr val="0297F3"/>
                </a:gs>
                <a:gs pos="67500">
                  <a:srgbClr val="07A398"/>
                </a:gs>
                <a:gs pos="100000">
                  <a:srgbClr val="90C221"/>
                </a:gs>
              </a:gsLst>
              <a:path path="circle">
                <a:fillToRect r="100000" b="100000"/>
              </a:path>
              <a:tileRect l="-100000" t="-100000"/>
            </a:gra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99" name="직사각형 98">
              <a:extLst>
                <a:ext uri="{FF2B5EF4-FFF2-40B4-BE49-F238E27FC236}">
                  <a16:creationId xmlns:a16="http://schemas.microsoft.com/office/drawing/2014/main" id="{5B6D2985-BAB6-4941-A9A6-6153042E0115}"/>
                </a:ext>
              </a:extLst>
            </p:cNvPr>
            <p:cNvSpPr/>
            <p:nvPr/>
          </p:nvSpPr>
          <p:spPr>
            <a:xfrm rot="10800000">
              <a:off x="250475" y="251634"/>
              <a:ext cx="360000" cy="237600"/>
            </a:xfrm>
            <a:prstGeom prst="rect">
              <a:avLst/>
            </a:prstGeom>
            <a:solidFill>
              <a:srgbClr val="07A398"/>
            </a:soli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1D9B447F-1DF4-44FF-AA1C-54A1E0695739}"/>
              </a:ext>
            </a:extLst>
          </p:cNvPr>
          <p:cNvGrpSpPr/>
          <p:nvPr/>
        </p:nvGrpSpPr>
        <p:grpSpPr>
          <a:xfrm>
            <a:off x="514381" y="223912"/>
            <a:ext cx="2135674" cy="546615"/>
            <a:chOff x="776536" y="111199"/>
            <a:chExt cx="1978709" cy="506441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7EBD584-E175-4641-93D8-D9F57653D4C4}"/>
                </a:ext>
              </a:extLst>
            </p:cNvPr>
            <p:cNvSpPr txBox="1"/>
            <p:nvPr/>
          </p:nvSpPr>
          <p:spPr>
            <a:xfrm>
              <a:off x="776536" y="111199"/>
              <a:ext cx="1978709" cy="506441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 anchor="t">
              <a:noAutofit/>
            </a:bodyPr>
            <a:lstStyle/>
            <a:p>
              <a:pPr defTabSz="493456" latinLnBrk="0">
                <a:spcBef>
                  <a:spcPts val="540"/>
                </a:spcBef>
                <a:defRPr/>
              </a:pP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en-US" altLang="ko-KR" sz="2590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03</a:t>
              </a: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ko-KR" altLang="en-US" sz="2590" kern="0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5387C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교육신청</a:t>
              </a:r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4AA583FB-0621-44B0-A9BC-4959B0A10ED8}"/>
                </a:ext>
              </a:extLst>
            </p:cNvPr>
            <p:cNvGrpSpPr/>
            <p:nvPr/>
          </p:nvGrpSpPr>
          <p:grpSpPr>
            <a:xfrm>
              <a:off x="848560" y="116632"/>
              <a:ext cx="144000" cy="144000"/>
              <a:chOff x="776552" y="116632"/>
              <a:chExt cx="144000" cy="144000"/>
            </a:xfrm>
          </p:grpSpPr>
          <p:sp>
            <p:nvSpPr>
              <p:cNvPr id="49" name="모서리가 둥근 직사각형 73">
                <a:extLst>
                  <a:ext uri="{FF2B5EF4-FFF2-40B4-BE49-F238E27FC236}">
                    <a16:creationId xmlns:a16="http://schemas.microsoft.com/office/drawing/2014/main" id="{AB4D1D5D-8C94-413F-9B2C-862763662DB9}"/>
                  </a:ext>
                </a:extLst>
              </p:cNvPr>
              <p:cNvSpPr/>
              <p:nvPr/>
            </p:nvSpPr>
            <p:spPr bwMode="auto">
              <a:xfrm rot="5400000"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0" name="모서리가 둥근 직사각형 74">
                <a:extLst>
                  <a:ext uri="{FF2B5EF4-FFF2-40B4-BE49-F238E27FC236}">
                    <a16:creationId xmlns:a16="http://schemas.microsoft.com/office/drawing/2014/main" id="{2A08C606-F82E-4ED4-8E69-4AEA3FC67222}"/>
                  </a:ext>
                </a:extLst>
              </p:cNvPr>
              <p:cNvSpPr/>
              <p:nvPr/>
            </p:nvSpPr>
            <p:spPr bwMode="auto">
              <a:xfrm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DF939B5B-23AB-4B4B-A92A-13C53BA93F17}"/>
              </a:ext>
            </a:extLst>
          </p:cNvPr>
          <p:cNvSpPr/>
          <p:nvPr/>
        </p:nvSpPr>
        <p:spPr bwMode="auto">
          <a:xfrm>
            <a:off x="0" y="10304063"/>
            <a:ext cx="4961564" cy="382021"/>
          </a:xfrm>
          <a:prstGeom prst="rect">
            <a:avLst/>
          </a:prstGeom>
          <a:solidFill>
            <a:srgbClr val="CAEEFE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>
              <a:defRPr/>
            </a:pP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      </a:t>
            </a:r>
            <a:r>
              <a:rPr lang="ko-KR" altLang="en-US" sz="1511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부동산 전문 교육기관</a:t>
            </a: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27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43B7F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한국생산성본부 사회능력개발원</a:t>
            </a:r>
          </a:p>
        </p:txBody>
      </p:sp>
      <p:pic>
        <p:nvPicPr>
          <p:cNvPr id="52" name="그림 51">
            <a:extLst>
              <a:ext uri="{FF2B5EF4-FFF2-40B4-BE49-F238E27FC236}">
                <a16:creationId xmlns:a16="http://schemas.microsoft.com/office/drawing/2014/main" id="{0B492E10-0C56-4948-8A8B-69C3AEB811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6" y="10136547"/>
            <a:ext cx="469447" cy="46944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9DA29023-3BA1-4DF8-AA4B-9F0BCD08323B}"/>
              </a:ext>
            </a:extLst>
          </p:cNvPr>
          <p:cNvSpPr txBox="1"/>
          <p:nvPr/>
        </p:nvSpPr>
        <p:spPr>
          <a:xfrm>
            <a:off x="5283328" y="10303529"/>
            <a:ext cx="2103729" cy="34150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72000" lvl="0" indent="-72000">
              <a:spcBef>
                <a:spcPct val="0"/>
              </a:spcBef>
              <a:spcAft>
                <a:spcPts val="5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kumimoji="1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pPr marL="0" indent="0" defTabSz="986912">
              <a:spcAft>
                <a:spcPts val="540"/>
              </a:spcAft>
              <a:buNone/>
              <a:defRPr/>
            </a:pP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endParaRPr lang="ko-KR" altLang="en-US" sz="1619" b="1" kern="0" dirty="0">
              <a:ln w="12700">
                <a:solidFill>
                  <a:srgbClr val="9EA3A8">
                    <a:alpha val="0"/>
                  </a:srgbClr>
                </a:solidFill>
              </a:ln>
              <a:solidFill>
                <a:srgbClr val="0000FF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84" name="직사각형 83">
            <a:extLst>
              <a:ext uri="{FF2B5EF4-FFF2-40B4-BE49-F238E27FC236}">
                <a16:creationId xmlns:a16="http://schemas.microsoft.com/office/drawing/2014/main" id="{C7C504C8-035A-417C-921E-BED9716AB78C}"/>
              </a:ext>
            </a:extLst>
          </p:cNvPr>
          <p:cNvSpPr/>
          <p:nvPr/>
        </p:nvSpPr>
        <p:spPr bwMode="auto">
          <a:xfrm>
            <a:off x="-78826" y="1771858"/>
            <a:ext cx="7638501" cy="469448"/>
          </a:xfrm>
          <a:prstGeom prst="rect">
            <a:avLst/>
          </a:prstGeom>
          <a:pattFill prst="narHorz">
            <a:fgClr>
              <a:srgbClr val="EAEAEA"/>
            </a:fgClr>
            <a:bgClr>
              <a:sysClr val="window" lastClr="FFFFFF">
                <a:lumMod val="75000"/>
              </a:sysClr>
            </a:bgClr>
          </a:patt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619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Bold" pitchFamily="18" charset="-127"/>
              <a:ea typeface="KoPub돋움체 Bold" pitchFamily="18" charset="-127"/>
              <a:cs typeface="굴림" pitchFamily="50" charset="-127"/>
            </a:endParaRPr>
          </a:p>
        </p:txBody>
      </p:sp>
      <p:grpSp>
        <p:nvGrpSpPr>
          <p:cNvPr id="85" name="그룹 84">
            <a:extLst>
              <a:ext uri="{FF2B5EF4-FFF2-40B4-BE49-F238E27FC236}">
                <a16:creationId xmlns:a16="http://schemas.microsoft.com/office/drawing/2014/main" id="{5D48398F-4C03-4446-98DC-863822071852}"/>
              </a:ext>
            </a:extLst>
          </p:cNvPr>
          <p:cNvGrpSpPr/>
          <p:nvPr/>
        </p:nvGrpSpPr>
        <p:grpSpPr>
          <a:xfrm>
            <a:off x="1842421" y="1908896"/>
            <a:ext cx="279647" cy="184742"/>
            <a:chOff x="-1962887" y="1562101"/>
            <a:chExt cx="317285" cy="209606"/>
          </a:xfrm>
          <a:solidFill>
            <a:sysClr val="window" lastClr="FFFFFF">
              <a:lumMod val="65000"/>
            </a:sysClr>
          </a:solidFill>
        </p:grpSpPr>
        <p:sp>
          <p:nvSpPr>
            <p:cNvPr id="87" name="갈매기형 수장 240">
              <a:extLst>
                <a:ext uri="{FF2B5EF4-FFF2-40B4-BE49-F238E27FC236}">
                  <a16:creationId xmlns:a16="http://schemas.microsoft.com/office/drawing/2014/main" id="{1A0FBC1B-0158-4C16-8C64-0F6683C9AB27}"/>
                </a:ext>
              </a:extLst>
            </p:cNvPr>
            <p:cNvSpPr/>
            <p:nvPr/>
          </p:nvSpPr>
          <p:spPr bwMode="auto">
            <a:xfrm>
              <a:off x="-1817242" y="1562101"/>
              <a:ext cx="171640" cy="209606"/>
            </a:xfrm>
            <a:prstGeom prst="chevron">
              <a:avLst>
                <a:gd name="adj" fmla="val 62094"/>
              </a:avLst>
            </a:prstGeom>
            <a:grpFill/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88" name="갈매기형 수장 241">
              <a:extLst>
                <a:ext uri="{FF2B5EF4-FFF2-40B4-BE49-F238E27FC236}">
                  <a16:creationId xmlns:a16="http://schemas.microsoft.com/office/drawing/2014/main" id="{6BCAF5D6-F54D-4559-8FB5-5963C24CC299}"/>
                </a:ext>
              </a:extLst>
            </p:cNvPr>
            <p:cNvSpPr/>
            <p:nvPr/>
          </p:nvSpPr>
          <p:spPr bwMode="auto">
            <a:xfrm>
              <a:off x="-1962887" y="1562101"/>
              <a:ext cx="171640" cy="209606"/>
            </a:xfrm>
            <a:prstGeom prst="chevron">
              <a:avLst>
                <a:gd name="adj" fmla="val 62094"/>
              </a:avLst>
            </a:prstGeom>
            <a:grpFill/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99C1FBE8-9C2E-4958-A4EB-3E1083D3BFF1}"/>
              </a:ext>
            </a:extLst>
          </p:cNvPr>
          <p:cNvSpPr/>
          <p:nvPr/>
        </p:nvSpPr>
        <p:spPr bwMode="auto">
          <a:xfrm>
            <a:off x="351795" y="1652937"/>
            <a:ext cx="1436106" cy="72820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 fontAlgn="base" latinLnBrk="0">
              <a:lnSpc>
                <a:spcPct val="120000"/>
              </a:lnSpc>
              <a:spcBef>
                <a:spcPts val="108"/>
              </a:spcBef>
              <a:spcAft>
                <a:spcPct val="0"/>
              </a:spcAft>
              <a:buSzPct val="100000"/>
              <a:defRPr/>
            </a:pPr>
            <a:endParaRPr lang="en-US" altLang="ko-KR" sz="1403" kern="0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FF3300"/>
              </a:solidFill>
              <a:latin typeface="KoPub돋움체 Bold"/>
              <a:ea typeface="KoPub돋움체 Bold"/>
              <a:cs typeface="Tahoma" panose="020B0604030504040204" pitchFamily="34" charset="0"/>
            </a:endParaRPr>
          </a:p>
        </p:txBody>
      </p:sp>
      <p:cxnSp>
        <p:nvCxnSpPr>
          <p:cNvPr id="72" name="직선 연결선 71">
            <a:extLst>
              <a:ext uri="{FF2B5EF4-FFF2-40B4-BE49-F238E27FC236}">
                <a16:creationId xmlns:a16="http://schemas.microsoft.com/office/drawing/2014/main" id="{574A585E-A8E8-4325-9D43-83DD64A99FEF}"/>
              </a:ext>
            </a:extLst>
          </p:cNvPr>
          <p:cNvCxnSpPr>
            <a:cxnSpLocks/>
          </p:cNvCxnSpPr>
          <p:nvPr/>
        </p:nvCxnSpPr>
        <p:spPr>
          <a:xfrm>
            <a:off x="559308" y="1652936"/>
            <a:ext cx="1021078" cy="0"/>
          </a:xfrm>
          <a:prstGeom prst="line">
            <a:avLst/>
          </a:prstGeom>
          <a:noFill/>
          <a:ln w="28575" cap="flat" cmpd="sng" algn="ctr">
            <a:solidFill>
              <a:srgbClr val="15387C"/>
            </a:solidFill>
            <a:prstDash val="solid"/>
          </a:ln>
          <a:effectLst/>
        </p:spPr>
      </p:cxn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7E605F22-F9EA-40E9-AAD4-2340A4C6ADB5}"/>
              </a:ext>
            </a:extLst>
          </p:cNvPr>
          <p:cNvSpPr/>
          <p:nvPr/>
        </p:nvSpPr>
        <p:spPr>
          <a:xfrm>
            <a:off x="606241" y="1386320"/>
            <a:ext cx="663964" cy="358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kumimoji="1" lang="en-US" altLang="ko-KR" sz="1727" i="1" dirty="0">
                <a:ln w="3175" cmpd="sng">
                  <a:solidFill>
                    <a:prstClr val="black">
                      <a:alpha val="0"/>
                    </a:prstClr>
                  </a:solidFill>
                </a:ln>
                <a:solidFill>
                  <a:srgbClr val="15387C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KoPubWorld돋움체 Medium" pitchFamily="2" charset="-127"/>
              </a:rPr>
              <a:t>STEP</a:t>
            </a:r>
            <a:endParaRPr kumimoji="1" lang="ko-KR" altLang="en-US" sz="1727" i="1" dirty="0">
              <a:ln w="3175" cmpd="sng">
                <a:solidFill>
                  <a:prstClr val="black">
                    <a:alpha val="0"/>
                  </a:prstClr>
                </a:solidFill>
              </a:ln>
              <a:solidFill>
                <a:srgbClr val="15387C"/>
              </a:solidFill>
              <a:latin typeface="다음_SemiBold" panose="02000700060000000000" pitchFamily="2" charset="-127"/>
              <a:ea typeface="다음_SemiBold" panose="02000700060000000000" pitchFamily="2" charset="-127"/>
              <a:cs typeface="KoPubWorld돋움체 Medium" pitchFamily="2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1ADCA2AA-7947-4130-936C-90C814E76245}"/>
              </a:ext>
            </a:extLst>
          </p:cNvPr>
          <p:cNvSpPr/>
          <p:nvPr/>
        </p:nvSpPr>
        <p:spPr>
          <a:xfrm>
            <a:off x="427877" y="1727930"/>
            <a:ext cx="1283941" cy="590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홈페이지 접속</a:t>
            </a:r>
            <a:endParaRPr lang="en-US" altLang="ko-KR" sz="1619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Medium"/>
              <a:ea typeface="KoPub돋움체 Medium"/>
              <a:cs typeface="Tahoma" panose="020B0604030504040204" pitchFamily="34" charset="0"/>
            </a:endParaRPr>
          </a:p>
          <a:p>
            <a:pPr algn="ctr"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및 로그인</a:t>
            </a:r>
            <a:endParaRPr lang="ko-KR" altLang="en-US" sz="1943" dirty="0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id="{D2E43069-D869-499C-A692-4F37271A0B6F}"/>
              </a:ext>
            </a:extLst>
          </p:cNvPr>
          <p:cNvSpPr/>
          <p:nvPr/>
        </p:nvSpPr>
        <p:spPr bwMode="auto">
          <a:xfrm>
            <a:off x="2155040" y="1652937"/>
            <a:ext cx="1436106" cy="72820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 fontAlgn="base" latinLnBrk="0">
              <a:lnSpc>
                <a:spcPct val="120000"/>
              </a:lnSpc>
              <a:spcBef>
                <a:spcPts val="108"/>
              </a:spcBef>
              <a:spcAft>
                <a:spcPct val="0"/>
              </a:spcAft>
              <a:buSzPct val="100000"/>
              <a:defRPr/>
            </a:pPr>
            <a:endParaRPr lang="en-US" altLang="ko-KR" sz="1403" kern="0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FF3300"/>
              </a:solidFill>
              <a:latin typeface="KoPub돋움체 Bold"/>
              <a:ea typeface="KoPub돋움체 Bold"/>
              <a:cs typeface="Tahoma" panose="020B0604030504040204" pitchFamily="34" charset="0"/>
            </a:endParaRPr>
          </a:p>
        </p:txBody>
      </p:sp>
      <p:cxnSp>
        <p:nvCxnSpPr>
          <p:cNvPr id="97" name="직선 연결선 96">
            <a:extLst>
              <a:ext uri="{FF2B5EF4-FFF2-40B4-BE49-F238E27FC236}">
                <a16:creationId xmlns:a16="http://schemas.microsoft.com/office/drawing/2014/main" id="{A8383AA5-8D72-4EDA-B7EE-BB6B22957ACC}"/>
              </a:ext>
            </a:extLst>
          </p:cNvPr>
          <p:cNvCxnSpPr>
            <a:cxnSpLocks/>
          </p:cNvCxnSpPr>
          <p:nvPr/>
        </p:nvCxnSpPr>
        <p:spPr>
          <a:xfrm>
            <a:off x="2362553" y="1652936"/>
            <a:ext cx="1021078" cy="0"/>
          </a:xfrm>
          <a:prstGeom prst="line">
            <a:avLst/>
          </a:prstGeom>
          <a:noFill/>
          <a:ln w="28575" cap="flat" cmpd="sng" algn="ctr">
            <a:solidFill>
              <a:srgbClr val="15387C"/>
            </a:solidFill>
            <a:prstDash val="solid"/>
          </a:ln>
          <a:effectLst/>
        </p:spPr>
      </p:cxnSp>
      <p:sp>
        <p:nvSpPr>
          <p:cNvPr id="98" name="직사각형 97">
            <a:extLst>
              <a:ext uri="{FF2B5EF4-FFF2-40B4-BE49-F238E27FC236}">
                <a16:creationId xmlns:a16="http://schemas.microsoft.com/office/drawing/2014/main" id="{D51355B8-C561-413F-8495-404E9D00732C}"/>
              </a:ext>
            </a:extLst>
          </p:cNvPr>
          <p:cNvSpPr/>
          <p:nvPr/>
        </p:nvSpPr>
        <p:spPr>
          <a:xfrm>
            <a:off x="2409486" y="1386320"/>
            <a:ext cx="663964" cy="358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kumimoji="1" lang="en-US" altLang="ko-KR" sz="1727" i="1" dirty="0">
                <a:ln w="3175" cmpd="sng">
                  <a:solidFill>
                    <a:prstClr val="black">
                      <a:alpha val="0"/>
                    </a:prstClr>
                  </a:solidFill>
                </a:ln>
                <a:solidFill>
                  <a:srgbClr val="15387C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KoPubWorld돋움체 Medium" pitchFamily="2" charset="-127"/>
              </a:rPr>
              <a:t>STEP</a:t>
            </a:r>
            <a:endParaRPr kumimoji="1" lang="ko-KR" altLang="en-US" sz="1727" i="1" dirty="0">
              <a:ln w="3175" cmpd="sng">
                <a:solidFill>
                  <a:prstClr val="black">
                    <a:alpha val="0"/>
                  </a:prstClr>
                </a:solidFill>
              </a:ln>
              <a:solidFill>
                <a:srgbClr val="15387C"/>
              </a:solidFill>
              <a:latin typeface="다음_SemiBold" panose="02000700060000000000" pitchFamily="2" charset="-127"/>
              <a:ea typeface="다음_SemiBold" panose="02000700060000000000" pitchFamily="2" charset="-127"/>
              <a:cs typeface="KoPubWorld돋움체 Medium" pitchFamily="2" charset="-127"/>
            </a:endParaRPr>
          </a:p>
        </p:txBody>
      </p: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CBB19EDA-CA17-4A7B-94B2-C71022D3C46F}"/>
              </a:ext>
            </a:extLst>
          </p:cNvPr>
          <p:cNvSpPr/>
          <p:nvPr/>
        </p:nvSpPr>
        <p:spPr>
          <a:xfrm>
            <a:off x="2117024" y="1727930"/>
            <a:ext cx="1512145" cy="590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교육과정 선택</a:t>
            </a:r>
            <a:br>
              <a: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</a:b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및 신청정보 입력</a:t>
            </a:r>
            <a:endParaRPr lang="ko-KR" altLang="en-US" sz="1943" dirty="0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5C3EBB24-93E4-454B-80F7-65EE4FD47B91}"/>
              </a:ext>
            </a:extLst>
          </p:cNvPr>
          <p:cNvSpPr/>
          <p:nvPr/>
        </p:nvSpPr>
        <p:spPr bwMode="auto">
          <a:xfrm>
            <a:off x="3958286" y="1652937"/>
            <a:ext cx="1436106" cy="72820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 fontAlgn="base" latinLnBrk="0">
              <a:lnSpc>
                <a:spcPct val="120000"/>
              </a:lnSpc>
              <a:spcBef>
                <a:spcPts val="108"/>
              </a:spcBef>
              <a:spcAft>
                <a:spcPct val="0"/>
              </a:spcAft>
              <a:buSzPct val="100000"/>
              <a:defRPr/>
            </a:pPr>
            <a:endParaRPr lang="en-US" altLang="ko-KR" sz="1403" kern="0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FF3300"/>
              </a:solidFill>
              <a:latin typeface="KoPub돋움체 Bold"/>
              <a:ea typeface="KoPub돋움체 Bold"/>
              <a:cs typeface="Tahoma" panose="020B0604030504040204" pitchFamily="34" charset="0"/>
            </a:endParaRPr>
          </a:p>
        </p:txBody>
      </p:sp>
      <p:cxnSp>
        <p:nvCxnSpPr>
          <p:cNvPr id="103" name="직선 연결선 102">
            <a:extLst>
              <a:ext uri="{FF2B5EF4-FFF2-40B4-BE49-F238E27FC236}">
                <a16:creationId xmlns:a16="http://schemas.microsoft.com/office/drawing/2014/main" id="{4DD27431-2AA9-478E-833E-A7CE0ECD4C2A}"/>
              </a:ext>
            </a:extLst>
          </p:cNvPr>
          <p:cNvCxnSpPr>
            <a:cxnSpLocks/>
          </p:cNvCxnSpPr>
          <p:nvPr/>
        </p:nvCxnSpPr>
        <p:spPr>
          <a:xfrm>
            <a:off x="4165799" y="1652936"/>
            <a:ext cx="1021078" cy="0"/>
          </a:xfrm>
          <a:prstGeom prst="line">
            <a:avLst/>
          </a:prstGeom>
          <a:noFill/>
          <a:ln w="28575" cap="flat" cmpd="sng" algn="ctr">
            <a:solidFill>
              <a:srgbClr val="15387C"/>
            </a:solidFill>
            <a:prstDash val="solid"/>
          </a:ln>
          <a:effectLst/>
        </p:spPr>
      </p:cxnSp>
      <p:sp>
        <p:nvSpPr>
          <p:cNvPr id="104" name="직사각형 103">
            <a:extLst>
              <a:ext uri="{FF2B5EF4-FFF2-40B4-BE49-F238E27FC236}">
                <a16:creationId xmlns:a16="http://schemas.microsoft.com/office/drawing/2014/main" id="{C4BB45EF-7157-447F-8103-F9FF84750695}"/>
              </a:ext>
            </a:extLst>
          </p:cNvPr>
          <p:cNvSpPr/>
          <p:nvPr/>
        </p:nvSpPr>
        <p:spPr>
          <a:xfrm>
            <a:off x="4212732" y="1386320"/>
            <a:ext cx="663964" cy="358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kumimoji="1" lang="en-US" altLang="ko-KR" sz="1727" i="1" dirty="0">
                <a:ln w="3175" cmpd="sng">
                  <a:solidFill>
                    <a:prstClr val="black">
                      <a:alpha val="0"/>
                    </a:prstClr>
                  </a:solidFill>
                </a:ln>
                <a:solidFill>
                  <a:srgbClr val="15387C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KoPubWorld돋움체 Medium" pitchFamily="2" charset="-127"/>
              </a:rPr>
              <a:t>STEP</a:t>
            </a:r>
            <a:endParaRPr kumimoji="1" lang="ko-KR" altLang="en-US" sz="1727" i="1" dirty="0">
              <a:ln w="3175" cmpd="sng">
                <a:solidFill>
                  <a:prstClr val="black">
                    <a:alpha val="0"/>
                  </a:prstClr>
                </a:solidFill>
              </a:ln>
              <a:solidFill>
                <a:srgbClr val="15387C"/>
              </a:solidFill>
              <a:latin typeface="다음_SemiBold" panose="02000700060000000000" pitchFamily="2" charset="-127"/>
              <a:ea typeface="다음_SemiBold" panose="02000700060000000000" pitchFamily="2" charset="-127"/>
              <a:cs typeface="KoPubWorld돋움체 Medium" pitchFamily="2" charset="-127"/>
            </a:endParaRPr>
          </a:p>
        </p:txBody>
      </p:sp>
      <p:sp>
        <p:nvSpPr>
          <p:cNvPr id="102" name="직사각형 101">
            <a:extLst>
              <a:ext uri="{FF2B5EF4-FFF2-40B4-BE49-F238E27FC236}">
                <a16:creationId xmlns:a16="http://schemas.microsoft.com/office/drawing/2014/main" id="{8B910772-CB50-479F-8E2B-2A28981BF7E7}"/>
              </a:ext>
            </a:extLst>
          </p:cNvPr>
          <p:cNvSpPr/>
          <p:nvPr/>
        </p:nvSpPr>
        <p:spPr>
          <a:xfrm>
            <a:off x="4235578" y="1727930"/>
            <a:ext cx="881523" cy="590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결제방법</a:t>
            </a:r>
            <a:br>
              <a: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</a:b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선택</a:t>
            </a:r>
            <a:endParaRPr lang="ko-KR" altLang="en-US" sz="1943" dirty="0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106" name="직사각형 105">
            <a:extLst>
              <a:ext uri="{FF2B5EF4-FFF2-40B4-BE49-F238E27FC236}">
                <a16:creationId xmlns:a16="http://schemas.microsoft.com/office/drawing/2014/main" id="{1DDEB18C-5AA2-49FE-AB7F-774D4544B26A}"/>
              </a:ext>
            </a:extLst>
          </p:cNvPr>
          <p:cNvSpPr/>
          <p:nvPr/>
        </p:nvSpPr>
        <p:spPr bwMode="auto">
          <a:xfrm>
            <a:off x="5761531" y="1652937"/>
            <a:ext cx="1436106" cy="728207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 fontAlgn="base" latinLnBrk="0">
              <a:lnSpc>
                <a:spcPct val="120000"/>
              </a:lnSpc>
              <a:spcBef>
                <a:spcPts val="108"/>
              </a:spcBef>
              <a:spcAft>
                <a:spcPct val="0"/>
              </a:spcAft>
              <a:buSzPct val="100000"/>
              <a:defRPr/>
            </a:pPr>
            <a:endParaRPr lang="en-US" altLang="ko-KR" sz="1403" kern="0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FF3300"/>
              </a:solidFill>
              <a:latin typeface="KoPub돋움체 Bold"/>
              <a:ea typeface="KoPub돋움체 Bold"/>
              <a:cs typeface="Tahoma" panose="020B0604030504040204" pitchFamily="34" charset="0"/>
            </a:endParaRPr>
          </a:p>
        </p:txBody>
      </p:sp>
      <p:cxnSp>
        <p:nvCxnSpPr>
          <p:cNvPr id="109" name="직선 연결선 108">
            <a:extLst>
              <a:ext uri="{FF2B5EF4-FFF2-40B4-BE49-F238E27FC236}">
                <a16:creationId xmlns:a16="http://schemas.microsoft.com/office/drawing/2014/main" id="{67A26AAD-D4D6-4733-9A7B-B4315041D896}"/>
              </a:ext>
            </a:extLst>
          </p:cNvPr>
          <p:cNvCxnSpPr>
            <a:cxnSpLocks/>
          </p:cNvCxnSpPr>
          <p:nvPr/>
        </p:nvCxnSpPr>
        <p:spPr>
          <a:xfrm>
            <a:off x="5969044" y="1652936"/>
            <a:ext cx="1021078" cy="0"/>
          </a:xfrm>
          <a:prstGeom prst="line">
            <a:avLst/>
          </a:prstGeom>
          <a:noFill/>
          <a:ln w="28575" cap="flat" cmpd="sng" algn="ctr">
            <a:solidFill>
              <a:srgbClr val="15387C"/>
            </a:solidFill>
            <a:prstDash val="solid"/>
          </a:ln>
          <a:effectLst/>
        </p:spPr>
      </p:cxnSp>
      <p:sp>
        <p:nvSpPr>
          <p:cNvPr id="110" name="직사각형 109">
            <a:extLst>
              <a:ext uri="{FF2B5EF4-FFF2-40B4-BE49-F238E27FC236}">
                <a16:creationId xmlns:a16="http://schemas.microsoft.com/office/drawing/2014/main" id="{50D03BB5-C3EB-4DDF-9893-17A86D5407A3}"/>
              </a:ext>
            </a:extLst>
          </p:cNvPr>
          <p:cNvSpPr/>
          <p:nvPr/>
        </p:nvSpPr>
        <p:spPr>
          <a:xfrm>
            <a:off x="6015977" y="1386320"/>
            <a:ext cx="663964" cy="3581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kumimoji="1" lang="en-US" altLang="ko-KR" sz="1727" i="1" dirty="0">
                <a:ln w="3175" cmpd="sng">
                  <a:solidFill>
                    <a:prstClr val="black">
                      <a:alpha val="0"/>
                    </a:prstClr>
                  </a:solidFill>
                </a:ln>
                <a:solidFill>
                  <a:srgbClr val="15387C"/>
                </a:solidFill>
                <a:latin typeface="다음_SemiBold" panose="02000700060000000000" pitchFamily="2" charset="-127"/>
                <a:ea typeface="다음_SemiBold" panose="02000700060000000000" pitchFamily="2" charset="-127"/>
                <a:cs typeface="KoPubWorld돋움체 Medium" pitchFamily="2" charset="-127"/>
              </a:rPr>
              <a:t>STEP</a:t>
            </a:r>
            <a:endParaRPr kumimoji="1" lang="ko-KR" altLang="en-US" sz="1727" i="1" dirty="0">
              <a:ln w="3175" cmpd="sng">
                <a:solidFill>
                  <a:prstClr val="black">
                    <a:alpha val="0"/>
                  </a:prstClr>
                </a:solidFill>
              </a:ln>
              <a:solidFill>
                <a:srgbClr val="15387C"/>
              </a:solidFill>
              <a:latin typeface="다음_SemiBold" panose="02000700060000000000" pitchFamily="2" charset="-127"/>
              <a:ea typeface="다음_SemiBold" panose="02000700060000000000" pitchFamily="2" charset="-127"/>
              <a:cs typeface="KoPubWorld돋움체 Medium" pitchFamily="2" charset="-127"/>
            </a:endParaRPr>
          </a:p>
        </p:txBody>
      </p:sp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3EFC16F9-601C-4804-A567-DC1335DAA6C3}"/>
              </a:ext>
            </a:extLst>
          </p:cNvPr>
          <p:cNvSpPr/>
          <p:nvPr/>
        </p:nvSpPr>
        <p:spPr>
          <a:xfrm>
            <a:off x="5716557" y="1727930"/>
            <a:ext cx="1526059" cy="5906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lang="en-US" altLang="ko-KR" sz="1619" b="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(</a:t>
            </a:r>
            <a:r>
              <a:rPr lang="ko-KR" altLang="en-US" sz="1619" b="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환급</a:t>
            </a:r>
            <a:r>
              <a:rPr lang="en-US" altLang="ko-KR" sz="1619" b="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)</a:t>
            </a:r>
            <a:r>
              <a:rPr lang="en-US" altLang="ko-KR" sz="540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 </a:t>
            </a: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위탁계약서</a:t>
            </a:r>
            <a:endParaRPr lang="en-US" altLang="ko-KR" sz="1619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Medium"/>
              <a:ea typeface="KoPub돋움체 Medium"/>
              <a:cs typeface="Tahoma" panose="020B0604030504040204" pitchFamily="34" charset="0"/>
            </a:endParaRPr>
          </a:p>
          <a:p>
            <a:pPr algn="ctr"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직인 날인</a:t>
            </a:r>
            <a:r>
              <a: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/</a:t>
            </a: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발송</a:t>
            </a:r>
            <a:endParaRPr lang="ko-KR" altLang="en-US" sz="1943" dirty="0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42C6F3E4-BEF9-4968-9B09-8226193FCD8F}"/>
              </a:ext>
            </a:extLst>
          </p:cNvPr>
          <p:cNvGrpSpPr/>
          <p:nvPr/>
        </p:nvGrpSpPr>
        <p:grpSpPr>
          <a:xfrm>
            <a:off x="3650334" y="1908896"/>
            <a:ext cx="279647" cy="184742"/>
            <a:chOff x="-1962887" y="1562101"/>
            <a:chExt cx="317285" cy="209606"/>
          </a:xfrm>
          <a:solidFill>
            <a:sysClr val="window" lastClr="FFFFFF">
              <a:lumMod val="65000"/>
            </a:sysClr>
          </a:solidFill>
        </p:grpSpPr>
        <p:sp>
          <p:nvSpPr>
            <p:cNvPr id="114" name="갈매기형 수장 240">
              <a:extLst>
                <a:ext uri="{FF2B5EF4-FFF2-40B4-BE49-F238E27FC236}">
                  <a16:creationId xmlns:a16="http://schemas.microsoft.com/office/drawing/2014/main" id="{25D5BDAC-28C2-423D-9A2E-D15464DAF412}"/>
                </a:ext>
              </a:extLst>
            </p:cNvPr>
            <p:cNvSpPr/>
            <p:nvPr/>
          </p:nvSpPr>
          <p:spPr bwMode="auto">
            <a:xfrm>
              <a:off x="-1817242" y="1562101"/>
              <a:ext cx="171640" cy="209606"/>
            </a:xfrm>
            <a:prstGeom prst="chevron">
              <a:avLst>
                <a:gd name="adj" fmla="val 62094"/>
              </a:avLst>
            </a:prstGeom>
            <a:grpFill/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16" name="갈매기형 수장 241">
              <a:extLst>
                <a:ext uri="{FF2B5EF4-FFF2-40B4-BE49-F238E27FC236}">
                  <a16:creationId xmlns:a16="http://schemas.microsoft.com/office/drawing/2014/main" id="{7C5A1169-7650-4686-B85D-3F67D5693CB3}"/>
                </a:ext>
              </a:extLst>
            </p:cNvPr>
            <p:cNvSpPr/>
            <p:nvPr/>
          </p:nvSpPr>
          <p:spPr bwMode="auto">
            <a:xfrm>
              <a:off x="-1962887" y="1562101"/>
              <a:ext cx="171640" cy="209606"/>
            </a:xfrm>
            <a:prstGeom prst="chevron">
              <a:avLst>
                <a:gd name="adj" fmla="val 62094"/>
              </a:avLst>
            </a:prstGeom>
            <a:grpFill/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117" name="그룹 116">
            <a:extLst>
              <a:ext uri="{FF2B5EF4-FFF2-40B4-BE49-F238E27FC236}">
                <a16:creationId xmlns:a16="http://schemas.microsoft.com/office/drawing/2014/main" id="{0DACD525-2A35-4B77-9A24-32423E72CE15}"/>
              </a:ext>
            </a:extLst>
          </p:cNvPr>
          <p:cNvGrpSpPr/>
          <p:nvPr/>
        </p:nvGrpSpPr>
        <p:grpSpPr>
          <a:xfrm>
            <a:off x="5445501" y="1908896"/>
            <a:ext cx="279647" cy="184742"/>
            <a:chOff x="-1962887" y="1562101"/>
            <a:chExt cx="317285" cy="209606"/>
          </a:xfrm>
          <a:solidFill>
            <a:sysClr val="window" lastClr="FFFFFF">
              <a:lumMod val="65000"/>
            </a:sysClr>
          </a:solidFill>
        </p:grpSpPr>
        <p:sp>
          <p:nvSpPr>
            <p:cNvPr id="118" name="갈매기형 수장 240">
              <a:extLst>
                <a:ext uri="{FF2B5EF4-FFF2-40B4-BE49-F238E27FC236}">
                  <a16:creationId xmlns:a16="http://schemas.microsoft.com/office/drawing/2014/main" id="{12E2F690-FDD0-4D6F-9596-4222D3C1B503}"/>
                </a:ext>
              </a:extLst>
            </p:cNvPr>
            <p:cNvSpPr/>
            <p:nvPr/>
          </p:nvSpPr>
          <p:spPr bwMode="auto">
            <a:xfrm>
              <a:off x="-1817242" y="1562101"/>
              <a:ext cx="171640" cy="209606"/>
            </a:xfrm>
            <a:prstGeom prst="chevron">
              <a:avLst>
                <a:gd name="adj" fmla="val 62094"/>
              </a:avLst>
            </a:prstGeom>
            <a:grpFill/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19" name="갈매기형 수장 241">
              <a:extLst>
                <a:ext uri="{FF2B5EF4-FFF2-40B4-BE49-F238E27FC236}">
                  <a16:creationId xmlns:a16="http://schemas.microsoft.com/office/drawing/2014/main" id="{920AE3AE-475C-4904-A9FD-655585E9AEE7}"/>
                </a:ext>
              </a:extLst>
            </p:cNvPr>
            <p:cNvSpPr/>
            <p:nvPr/>
          </p:nvSpPr>
          <p:spPr bwMode="auto">
            <a:xfrm>
              <a:off x="-1962887" y="1562101"/>
              <a:ext cx="171640" cy="209606"/>
            </a:xfrm>
            <a:prstGeom prst="chevron">
              <a:avLst>
                <a:gd name="adj" fmla="val 62094"/>
              </a:avLst>
            </a:prstGeom>
            <a:grpFill/>
            <a:ln>
              <a:noFill/>
            </a:ln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6A2A496-95BE-4F3D-BF28-F8704C98EE4E}"/>
              </a:ext>
            </a:extLst>
          </p:cNvPr>
          <p:cNvSpPr/>
          <p:nvPr/>
        </p:nvSpPr>
        <p:spPr>
          <a:xfrm>
            <a:off x="1204824" y="1298877"/>
            <a:ext cx="372218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>
              <a:defRPr/>
            </a:pPr>
            <a:r>
              <a:rPr lang="en-US" altLang="ko-KR" sz="2590" kern="0" dirty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srgbClr val="039BD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</a:t>
            </a:r>
            <a:endParaRPr lang="ko-KR" altLang="en-US" sz="1943" dirty="0">
              <a:solidFill>
                <a:srgbClr val="039BDF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id="{26482EED-627B-4CEA-8B8B-54A90BF9AF1D}"/>
              </a:ext>
            </a:extLst>
          </p:cNvPr>
          <p:cNvSpPr/>
          <p:nvPr/>
        </p:nvSpPr>
        <p:spPr>
          <a:xfrm>
            <a:off x="3025763" y="1311694"/>
            <a:ext cx="372218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>
              <a:defRPr/>
            </a:pPr>
            <a:r>
              <a:rPr lang="en-US" altLang="ko-KR" sz="2590" kern="0" dirty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srgbClr val="039BD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</a:t>
            </a:r>
            <a:endParaRPr lang="ko-KR" altLang="en-US" sz="1943" dirty="0">
              <a:solidFill>
                <a:srgbClr val="039BDF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id="{57C9EBB1-EACA-4208-9234-2BA89D814AC6}"/>
              </a:ext>
            </a:extLst>
          </p:cNvPr>
          <p:cNvSpPr/>
          <p:nvPr/>
        </p:nvSpPr>
        <p:spPr>
          <a:xfrm>
            <a:off x="4821259" y="1311694"/>
            <a:ext cx="372218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>
              <a:defRPr/>
            </a:pPr>
            <a:r>
              <a:rPr lang="en-US" altLang="ko-KR" sz="2590" kern="0" dirty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srgbClr val="039BD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</a:t>
            </a:r>
            <a:endParaRPr lang="ko-KR" altLang="en-US" sz="1943" dirty="0">
              <a:solidFill>
                <a:srgbClr val="039BDF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id="{8BCAED21-3D75-446A-B6DA-54C01BE12847}"/>
              </a:ext>
            </a:extLst>
          </p:cNvPr>
          <p:cNvSpPr/>
          <p:nvPr/>
        </p:nvSpPr>
        <p:spPr>
          <a:xfrm>
            <a:off x="6638354" y="1311694"/>
            <a:ext cx="372218" cy="4909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>
              <a:defRPr/>
            </a:pPr>
            <a:r>
              <a:rPr lang="en-US" altLang="ko-KR" sz="2590" kern="0" dirty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srgbClr val="039BDF"/>
                </a:solidFill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</a:t>
            </a:r>
            <a:endParaRPr lang="ko-KR" altLang="en-US" sz="1943" dirty="0">
              <a:solidFill>
                <a:srgbClr val="039BDF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00765E6A-3DD5-498C-B429-5F25F53E05C9}"/>
              </a:ext>
            </a:extLst>
          </p:cNvPr>
          <p:cNvCxnSpPr>
            <a:cxnSpLocks/>
          </p:cNvCxnSpPr>
          <p:nvPr/>
        </p:nvCxnSpPr>
        <p:spPr>
          <a:xfrm>
            <a:off x="349170" y="1297477"/>
            <a:ext cx="6838615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5C7994F7-D1B6-43D1-81B0-9C7555213F6B}"/>
              </a:ext>
            </a:extLst>
          </p:cNvPr>
          <p:cNvGrpSpPr/>
          <p:nvPr/>
        </p:nvGrpSpPr>
        <p:grpSpPr>
          <a:xfrm>
            <a:off x="349169" y="958648"/>
            <a:ext cx="1809318" cy="356535"/>
            <a:chOff x="250474" y="829722"/>
            <a:chExt cx="1676339" cy="388800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EBCA0F2-DFDB-4498-B890-FD66C472A546}"/>
                </a:ext>
              </a:extLst>
            </p:cNvPr>
            <p:cNvSpPr txBox="1"/>
            <p:nvPr/>
          </p:nvSpPr>
          <p:spPr>
            <a:xfrm>
              <a:off x="250474" y="829722"/>
              <a:ext cx="1676339" cy="387635"/>
            </a:xfrm>
            <a:prstGeom prst="rect">
              <a:avLst/>
            </a:prstGeom>
            <a:solidFill>
              <a:srgbClr val="0054A1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R="0" lvl="0" indent="0" algn="ctr" defTabSz="457200" fontAlgn="auto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000" b="0" i="0" u="none" strike="noStrike" cap="none" spc="0" normalizeH="0" baseline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defTabSz="493456">
                <a:spcBef>
                  <a:spcPts val="540"/>
                </a:spcBef>
                <a:defRPr/>
              </a:pPr>
              <a:r>
                <a:rPr lang="ko-KR" altLang="en-US" sz="1835" dirty="0"/>
                <a:t>신청절차</a:t>
              </a:r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id="{9A811B04-ECC7-434F-987E-A27357271C48}"/>
                </a:ext>
              </a:extLst>
            </p:cNvPr>
            <p:cNvSpPr/>
            <p:nvPr/>
          </p:nvSpPr>
          <p:spPr bwMode="auto">
            <a:xfrm>
              <a:off x="252774" y="829722"/>
              <a:ext cx="108000" cy="388800"/>
            </a:xfrm>
            <a:prstGeom prst="rect">
              <a:avLst/>
            </a:prstGeom>
            <a:solidFill>
              <a:srgbClr val="002953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97478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4954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92435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8991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8739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84869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82343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7982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73854" latinLnBrk="0">
                <a:defRPr/>
              </a:pPr>
              <a:endParaRPr lang="ko-KR" altLang="en-US" sz="151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itchFamily="18" charset="-127"/>
                <a:ea typeface="HY동녘B" pitchFamily="18" charset="-127"/>
                <a:cs typeface="Tahoma" pitchFamily="34" charset="0"/>
              </a:endParaRPr>
            </a:p>
          </p:txBody>
        </p:sp>
      </p:grp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F4E0F4F6-6115-4271-8255-CBAADA4382CB}"/>
              </a:ext>
            </a:extLst>
          </p:cNvPr>
          <p:cNvSpPr/>
          <p:nvPr/>
        </p:nvSpPr>
        <p:spPr>
          <a:xfrm>
            <a:off x="358818" y="2388613"/>
            <a:ext cx="6781724" cy="1381656"/>
          </a:xfrm>
          <a:prstGeom prst="rect">
            <a:avLst/>
          </a:prstGeom>
          <a:solidFill>
            <a:srgbClr val="0156A5">
              <a:alpha val="10196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 defTabSz="986912">
              <a:defRPr/>
            </a:pPr>
            <a:endParaRPr kumimoji="1" lang="ko-KR" altLang="en-US" sz="1295" spc="324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150BE66-891A-45FF-9249-566B252C094F}"/>
              </a:ext>
            </a:extLst>
          </p:cNvPr>
          <p:cNvSpPr txBox="1"/>
          <p:nvPr/>
        </p:nvSpPr>
        <p:spPr>
          <a:xfrm>
            <a:off x="744737" y="2388602"/>
            <a:ext cx="6368025" cy="1308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155575" indent="-155575" fontAlgn="base" latinLnBrk="0">
              <a:lnSpc>
                <a:spcPct val="120000"/>
              </a:lnSpc>
              <a:spcBef>
                <a:spcPts val="100"/>
              </a:spcBef>
              <a:spcAft>
                <a:spcPct val="0"/>
              </a:spcAft>
              <a:buClr>
                <a:srgbClr val="005CC4"/>
              </a:buClr>
              <a:buSzPct val="100000"/>
              <a:buFont typeface="Wingdings" panose="05000000000000000000" pitchFamily="2" charset="2"/>
              <a:buChar char="§"/>
              <a:defRPr sz="1400" spc="-5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Medium"/>
                <a:ea typeface="KoPub돋움체 Medium"/>
                <a:cs typeface="Tahoma" panose="020B0604030504040204" pitchFamily="34" charset="0"/>
              </a:defRPr>
            </a:lvl1pPr>
          </a:lstStyle>
          <a:p>
            <a:pPr marL="0" indent="0" defTabSz="986912">
              <a:spcBef>
                <a:spcPts val="108"/>
              </a:spcBef>
              <a:buNone/>
              <a:defRPr/>
            </a:pPr>
            <a:r>
              <a:rPr lang="ko-KR" altLang="en-US" sz="1619" spc="-54" dirty="0">
                <a:solidFill>
                  <a:prstClr val="black"/>
                </a:solidFill>
              </a:rPr>
              <a:t>홈페이지 </a:t>
            </a:r>
            <a:r>
              <a:rPr lang="en-US" altLang="ko-KR" sz="1619" spc="-54" dirty="0">
                <a:solidFill>
                  <a:srgbClr val="0000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spc="-54" dirty="0">
                <a:solidFill>
                  <a:prstClr val="black"/>
                </a:solidFill>
              </a:rPr>
              <a:t> </a:t>
            </a:r>
            <a:r>
              <a:rPr lang="ko-KR" altLang="en-US" sz="1619" spc="-54" dirty="0">
                <a:solidFill>
                  <a:prstClr val="black"/>
                </a:solidFill>
              </a:rPr>
              <a:t>접속 후 로그인</a:t>
            </a:r>
          </a:p>
          <a:p>
            <a:pPr marL="0" indent="0" defTabSz="986912">
              <a:spcBef>
                <a:spcPts val="108"/>
              </a:spcBef>
              <a:buNone/>
              <a:defRPr/>
            </a:pPr>
            <a:r>
              <a:rPr lang="ko-KR" altLang="en-US" sz="1619" spc="-54" dirty="0">
                <a:solidFill>
                  <a:prstClr val="black"/>
                </a:solidFill>
              </a:rPr>
              <a:t>교육과정 선택 후 신청정보 입력 </a:t>
            </a:r>
            <a:r>
              <a:rPr lang="en-US" altLang="ko-KR" sz="1619" spc="-54" dirty="0">
                <a:solidFill>
                  <a:prstClr val="black"/>
                </a:solidFill>
              </a:rPr>
              <a:t>(</a:t>
            </a:r>
            <a:r>
              <a:rPr lang="ko-KR" altLang="en-US" sz="1619" spc="-54" dirty="0">
                <a:solidFill>
                  <a:prstClr val="black"/>
                </a:solidFill>
              </a:rPr>
              <a:t>공개교육 또는 실시간 스트리밍 선택</a:t>
            </a:r>
            <a:r>
              <a:rPr lang="en-US" altLang="ko-KR" sz="1619" spc="-54" dirty="0">
                <a:solidFill>
                  <a:prstClr val="black"/>
                </a:solidFill>
              </a:rPr>
              <a:t>)</a:t>
            </a:r>
          </a:p>
          <a:p>
            <a:pPr marL="0" indent="0" defTabSz="986912">
              <a:spcBef>
                <a:spcPts val="108"/>
              </a:spcBef>
              <a:buNone/>
              <a:defRPr/>
            </a:pPr>
            <a:r>
              <a:rPr lang="ko-KR" altLang="en-US" sz="1619" spc="-54" dirty="0">
                <a:solidFill>
                  <a:prstClr val="black"/>
                </a:solidFill>
              </a:rPr>
              <a:t>환급과정 신청 </a:t>
            </a:r>
            <a:r>
              <a:rPr lang="en-US" altLang="ko-KR" sz="1619" spc="-54" dirty="0">
                <a:solidFill>
                  <a:prstClr val="black"/>
                </a:solidFill>
              </a:rPr>
              <a:t>: </a:t>
            </a:r>
            <a:r>
              <a:rPr lang="ko-KR" altLang="en-US" sz="1619" spc="-54" dirty="0">
                <a:solidFill>
                  <a:prstClr val="black"/>
                </a:solidFill>
              </a:rPr>
              <a:t>위탁계약서 출력 → 직인날인 → 메일발송 </a:t>
            </a:r>
            <a:r>
              <a:rPr lang="en-US" altLang="ko-KR" sz="1619" spc="-54" dirty="0">
                <a:solidFill>
                  <a:prstClr val="black"/>
                </a:solidFill>
              </a:rPr>
              <a:t>(</a:t>
            </a:r>
            <a:r>
              <a:rPr lang="en-US" altLang="ko-KR" sz="1619" spc="-54" dirty="0">
                <a:solidFill>
                  <a:srgbClr val="0000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edu@kpcice.or.kr</a:t>
            </a:r>
            <a:r>
              <a:rPr lang="en-US" altLang="ko-KR" sz="1619" spc="-54" dirty="0">
                <a:solidFill>
                  <a:prstClr val="black"/>
                </a:solidFill>
              </a:rPr>
              <a:t>)</a:t>
            </a:r>
            <a:endParaRPr lang="ko-KR" altLang="en-US" sz="1619" spc="-54" dirty="0">
              <a:solidFill>
                <a:prstClr val="black"/>
              </a:solidFill>
            </a:endParaRPr>
          </a:p>
          <a:p>
            <a:pPr marL="0" indent="0" defTabSz="986912">
              <a:spcBef>
                <a:spcPts val="108"/>
              </a:spcBef>
              <a:buNone/>
              <a:defRPr/>
            </a:pPr>
            <a:r>
              <a:rPr lang="ko-KR" altLang="en-US" sz="1619" spc="-54" dirty="0">
                <a:solidFill>
                  <a:prstClr val="black"/>
                </a:solidFill>
              </a:rPr>
              <a:t>비환급과정 신청 </a:t>
            </a:r>
            <a:r>
              <a:rPr lang="en-US" altLang="ko-KR" sz="1619" spc="-54" dirty="0">
                <a:solidFill>
                  <a:prstClr val="black"/>
                </a:solidFill>
              </a:rPr>
              <a:t>: </a:t>
            </a:r>
            <a:r>
              <a:rPr lang="ko-KR" altLang="en-US" sz="1619" spc="-54" dirty="0">
                <a:solidFill>
                  <a:prstClr val="black"/>
                </a:solidFill>
              </a:rPr>
              <a:t>온라인 신청으로 완료 </a:t>
            </a:r>
            <a:r>
              <a:rPr lang="en-US" altLang="ko-KR" sz="1619" spc="-54" dirty="0">
                <a:solidFill>
                  <a:prstClr val="black"/>
                </a:solidFill>
              </a:rPr>
              <a:t>(</a:t>
            </a:r>
            <a:r>
              <a:rPr lang="ko-KR" altLang="en-US" sz="1619" spc="-54" dirty="0">
                <a:solidFill>
                  <a:prstClr val="black"/>
                </a:solidFill>
              </a:rPr>
              <a:t>위탁계약서 不必</a:t>
            </a:r>
            <a:r>
              <a:rPr lang="en-US" altLang="ko-KR" sz="1619" spc="-54" dirty="0">
                <a:solidFill>
                  <a:prstClr val="black"/>
                </a:solidFill>
              </a:rPr>
              <a:t>)</a:t>
            </a:r>
            <a:endParaRPr lang="ko-KR" altLang="en-US" sz="1619" spc="-54" dirty="0">
              <a:solidFill>
                <a:prstClr val="black"/>
              </a:solidFill>
            </a:endParaRPr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E2D4EE9C-582A-4F2C-B291-79A83E12B65C}"/>
              </a:ext>
            </a:extLst>
          </p:cNvPr>
          <p:cNvGrpSpPr/>
          <p:nvPr/>
        </p:nvGrpSpPr>
        <p:grpSpPr>
          <a:xfrm>
            <a:off x="549466" y="2499976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74" name="Freeform 143">
              <a:extLst>
                <a:ext uri="{FF2B5EF4-FFF2-40B4-BE49-F238E27FC236}">
                  <a16:creationId xmlns:a16="http://schemas.microsoft.com/office/drawing/2014/main" id="{79263788-3AFB-4F3C-9353-96F3180F3F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5" name="Freeform 144">
              <a:extLst>
                <a:ext uri="{FF2B5EF4-FFF2-40B4-BE49-F238E27FC236}">
                  <a16:creationId xmlns:a16="http://schemas.microsoft.com/office/drawing/2014/main" id="{16EAA48B-F47F-43DC-9E1A-73E11ED7C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4BE38CFE-9F77-43FB-9B7D-44CAF084BAC7}"/>
              </a:ext>
            </a:extLst>
          </p:cNvPr>
          <p:cNvGrpSpPr/>
          <p:nvPr/>
        </p:nvGrpSpPr>
        <p:grpSpPr>
          <a:xfrm>
            <a:off x="549466" y="2811408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71" name="Freeform 143">
              <a:extLst>
                <a:ext uri="{FF2B5EF4-FFF2-40B4-BE49-F238E27FC236}">
                  <a16:creationId xmlns:a16="http://schemas.microsoft.com/office/drawing/2014/main" id="{C83D36AA-273D-441E-B2CD-99C6979E5CA0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3" name="Freeform 144">
              <a:extLst>
                <a:ext uri="{FF2B5EF4-FFF2-40B4-BE49-F238E27FC236}">
                  <a16:creationId xmlns:a16="http://schemas.microsoft.com/office/drawing/2014/main" id="{0277C1A6-8086-45BA-AABD-55CDD1B02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FC33732E-1E9D-4E69-890F-79E280F3AD6D}"/>
              </a:ext>
            </a:extLst>
          </p:cNvPr>
          <p:cNvGrpSpPr/>
          <p:nvPr/>
        </p:nvGrpSpPr>
        <p:grpSpPr>
          <a:xfrm>
            <a:off x="549466" y="3122840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69" name="Freeform 143">
              <a:extLst>
                <a:ext uri="{FF2B5EF4-FFF2-40B4-BE49-F238E27FC236}">
                  <a16:creationId xmlns:a16="http://schemas.microsoft.com/office/drawing/2014/main" id="{D5A9E5A4-B834-44B7-A2EC-27032456564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0" name="Freeform 144">
              <a:extLst>
                <a:ext uri="{FF2B5EF4-FFF2-40B4-BE49-F238E27FC236}">
                  <a16:creationId xmlns:a16="http://schemas.microsoft.com/office/drawing/2014/main" id="{56257BAF-59AD-48EC-8DF3-1AB4B97A7D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5A023918-0FA8-451F-8280-F0424B50915C}"/>
              </a:ext>
            </a:extLst>
          </p:cNvPr>
          <p:cNvGrpSpPr/>
          <p:nvPr/>
        </p:nvGrpSpPr>
        <p:grpSpPr>
          <a:xfrm>
            <a:off x="549466" y="3434273"/>
            <a:ext cx="181907" cy="164852"/>
            <a:chOff x="918553" y="5786903"/>
            <a:chExt cx="440738" cy="399419"/>
          </a:xfrm>
          <a:solidFill>
            <a:sysClr val="window" lastClr="FFFFFF"/>
          </a:solidFill>
        </p:grpSpPr>
        <p:sp>
          <p:nvSpPr>
            <p:cNvPr id="77" name="Freeform 143">
              <a:extLst>
                <a:ext uri="{FF2B5EF4-FFF2-40B4-BE49-F238E27FC236}">
                  <a16:creationId xmlns:a16="http://schemas.microsoft.com/office/drawing/2014/main" id="{E81D27CC-6C19-4A9F-A7FE-4FA115B0A3F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8553" y="5798557"/>
              <a:ext cx="387765" cy="387765"/>
            </a:xfrm>
            <a:custGeom>
              <a:avLst/>
              <a:gdLst>
                <a:gd name="T0" fmla="*/ 310 w 366"/>
                <a:gd name="T1" fmla="*/ 310 h 366"/>
                <a:gd name="T2" fmla="*/ 58 w 366"/>
                <a:gd name="T3" fmla="*/ 310 h 366"/>
                <a:gd name="T4" fmla="*/ 58 w 366"/>
                <a:gd name="T5" fmla="*/ 58 h 366"/>
                <a:gd name="T6" fmla="*/ 254 w 366"/>
                <a:gd name="T7" fmla="*/ 58 h 366"/>
                <a:gd name="T8" fmla="*/ 310 w 366"/>
                <a:gd name="T9" fmla="*/ 0 h 366"/>
                <a:gd name="T10" fmla="*/ 0 w 366"/>
                <a:gd name="T11" fmla="*/ 0 h 366"/>
                <a:gd name="T12" fmla="*/ 0 w 366"/>
                <a:gd name="T13" fmla="*/ 366 h 366"/>
                <a:gd name="T14" fmla="*/ 366 w 366"/>
                <a:gd name="T15" fmla="*/ 366 h 366"/>
                <a:gd name="T16" fmla="*/ 366 w 366"/>
                <a:gd name="T17" fmla="*/ 132 h 366"/>
                <a:gd name="T18" fmla="*/ 310 w 366"/>
                <a:gd name="T19" fmla="*/ 188 h 366"/>
                <a:gd name="T20" fmla="*/ 310 w 366"/>
                <a:gd name="T21" fmla="*/ 310 h 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6" h="366">
                  <a:moveTo>
                    <a:pt x="310" y="310"/>
                  </a:moveTo>
                  <a:lnTo>
                    <a:pt x="58" y="310"/>
                  </a:lnTo>
                  <a:lnTo>
                    <a:pt x="58" y="58"/>
                  </a:lnTo>
                  <a:lnTo>
                    <a:pt x="254" y="58"/>
                  </a:lnTo>
                  <a:lnTo>
                    <a:pt x="310" y="0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366" y="366"/>
                  </a:lnTo>
                  <a:lnTo>
                    <a:pt x="366" y="132"/>
                  </a:lnTo>
                  <a:lnTo>
                    <a:pt x="310" y="188"/>
                  </a:lnTo>
                  <a:lnTo>
                    <a:pt x="310" y="310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8" name="Freeform 144">
              <a:extLst>
                <a:ext uri="{FF2B5EF4-FFF2-40B4-BE49-F238E27FC236}">
                  <a16:creationId xmlns:a16="http://schemas.microsoft.com/office/drawing/2014/main" id="{91F2DE71-7CCA-4AC2-B13C-9340DD286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1191" y="5786903"/>
              <a:ext cx="358100" cy="298769"/>
            </a:xfrm>
            <a:custGeom>
              <a:avLst/>
              <a:gdLst>
                <a:gd name="T0" fmla="*/ 42 w 338"/>
                <a:gd name="T1" fmla="*/ 145 h 282"/>
                <a:gd name="T2" fmla="*/ 0 w 338"/>
                <a:gd name="T3" fmla="*/ 185 h 282"/>
                <a:gd name="T4" fmla="*/ 98 w 338"/>
                <a:gd name="T5" fmla="*/ 282 h 282"/>
                <a:gd name="T6" fmla="*/ 338 w 338"/>
                <a:gd name="T7" fmla="*/ 40 h 282"/>
                <a:gd name="T8" fmla="*/ 298 w 338"/>
                <a:gd name="T9" fmla="*/ 0 h 282"/>
                <a:gd name="T10" fmla="*/ 98 w 338"/>
                <a:gd name="T11" fmla="*/ 201 h 282"/>
                <a:gd name="T12" fmla="*/ 42 w 338"/>
                <a:gd name="T13" fmla="*/ 14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8" h="282">
                  <a:moveTo>
                    <a:pt x="42" y="145"/>
                  </a:moveTo>
                  <a:lnTo>
                    <a:pt x="0" y="185"/>
                  </a:lnTo>
                  <a:lnTo>
                    <a:pt x="98" y="282"/>
                  </a:lnTo>
                  <a:lnTo>
                    <a:pt x="338" y="40"/>
                  </a:lnTo>
                  <a:lnTo>
                    <a:pt x="298" y="0"/>
                  </a:lnTo>
                  <a:lnTo>
                    <a:pt x="98" y="201"/>
                  </a:lnTo>
                  <a:lnTo>
                    <a:pt x="42" y="145"/>
                  </a:lnTo>
                  <a:close/>
                </a:path>
              </a:pathLst>
            </a:custGeom>
            <a:solidFill>
              <a:srgbClr val="6382A1"/>
            </a:solidFill>
            <a:ln>
              <a:noFill/>
            </a:ln>
            <a:ex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endParaRPr lang="ko-KR" altLang="en-US" sz="1295" kern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cxnSp>
        <p:nvCxnSpPr>
          <p:cNvPr id="136" name="직선 연결선 135">
            <a:extLst>
              <a:ext uri="{FF2B5EF4-FFF2-40B4-BE49-F238E27FC236}">
                <a16:creationId xmlns:a16="http://schemas.microsoft.com/office/drawing/2014/main" id="{85DAFFDC-981D-40A0-85EA-D6ADE48E78E0}"/>
              </a:ext>
            </a:extLst>
          </p:cNvPr>
          <p:cNvCxnSpPr>
            <a:cxnSpLocks/>
          </p:cNvCxnSpPr>
          <p:nvPr/>
        </p:nvCxnSpPr>
        <p:spPr>
          <a:xfrm>
            <a:off x="349170" y="4263854"/>
            <a:ext cx="6838615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13281699-87D6-4BAA-8C95-EA401969C53B}"/>
              </a:ext>
            </a:extLst>
          </p:cNvPr>
          <p:cNvGrpSpPr/>
          <p:nvPr/>
        </p:nvGrpSpPr>
        <p:grpSpPr>
          <a:xfrm>
            <a:off x="349169" y="3925025"/>
            <a:ext cx="1809318" cy="356535"/>
            <a:chOff x="250474" y="3613705"/>
            <a:chExt cx="1676339" cy="388800"/>
          </a:xfrm>
        </p:grpSpPr>
        <p:sp>
          <p:nvSpPr>
            <p:cNvPr id="138" name="TextBox 137">
              <a:extLst>
                <a:ext uri="{FF2B5EF4-FFF2-40B4-BE49-F238E27FC236}">
                  <a16:creationId xmlns:a16="http://schemas.microsoft.com/office/drawing/2014/main" id="{96243B4B-6ACC-4223-9C0C-6DC2AC230DFF}"/>
                </a:ext>
              </a:extLst>
            </p:cNvPr>
            <p:cNvSpPr txBox="1"/>
            <p:nvPr/>
          </p:nvSpPr>
          <p:spPr>
            <a:xfrm>
              <a:off x="250474" y="3613705"/>
              <a:ext cx="1676339" cy="387635"/>
            </a:xfrm>
            <a:prstGeom prst="rect">
              <a:avLst/>
            </a:prstGeom>
            <a:solidFill>
              <a:srgbClr val="0054A1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R="0" lvl="0" indent="0" algn="ctr" defTabSz="457200" fontAlgn="auto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000" b="0" i="0" u="none" strike="noStrike" cap="none" spc="0" normalizeH="0" baseline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defTabSz="493456">
                <a:spcBef>
                  <a:spcPts val="540"/>
                </a:spcBef>
                <a:defRPr/>
              </a:pPr>
              <a:r>
                <a:rPr lang="ko-KR" altLang="en-US" sz="1835" dirty="0"/>
                <a:t>입금안내</a:t>
              </a:r>
            </a:p>
          </p:txBody>
        </p:sp>
        <p:sp>
          <p:nvSpPr>
            <p:cNvPr id="139" name="직사각형 138">
              <a:extLst>
                <a:ext uri="{FF2B5EF4-FFF2-40B4-BE49-F238E27FC236}">
                  <a16:creationId xmlns:a16="http://schemas.microsoft.com/office/drawing/2014/main" id="{F676A6ED-DA87-4B71-BC54-25EFC80E0F5D}"/>
                </a:ext>
              </a:extLst>
            </p:cNvPr>
            <p:cNvSpPr/>
            <p:nvPr/>
          </p:nvSpPr>
          <p:spPr bwMode="auto">
            <a:xfrm>
              <a:off x="252774" y="3613705"/>
              <a:ext cx="108000" cy="388800"/>
            </a:xfrm>
            <a:prstGeom prst="rect">
              <a:avLst/>
            </a:prstGeom>
            <a:solidFill>
              <a:srgbClr val="002953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97478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4954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92435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8991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8739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84869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82343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7982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73854" latinLnBrk="0">
                <a:defRPr/>
              </a:pPr>
              <a:endParaRPr lang="ko-KR" altLang="en-US" sz="151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itchFamily="18" charset="-127"/>
                <a:ea typeface="HY동녘B" pitchFamily="18" charset="-127"/>
                <a:cs typeface="Tahoma" pitchFamily="34" charset="0"/>
              </a:endParaRPr>
            </a:p>
          </p:txBody>
        </p:sp>
      </p:grpSp>
      <p:sp>
        <p:nvSpPr>
          <p:cNvPr id="162" name="양쪽 대괄호 161">
            <a:extLst>
              <a:ext uri="{FF2B5EF4-FFF2-40B4-BE49-F238E27FC236}">
                <a16:creationId xmlns:a16="http://schemas.microsoft.com/office/drawing/2014/main" id="{5EC6A7FF-877E-40A5-AE90-5BB7AF4DC6AA}"/>
              </a:ext>
            </a:extLst>
          </p:cNvPr>
          <p:cNvSpPr/>
          <p:nvPr/>
        </p:nvSpPr>
        <p:spPr bwMode="auto">
          <a:xfrm>
            <a:off x="370381" y="4391497"/>
            <a:ext cx="1809318" cy="311892"/>
          </a:xfrm>
          <a:prstGeom prst="bracketPair">
            <a:avLst>
              <a:gd name="adj" fmla="val 10431"/>
            </a:avLst>
          </a:prstGeom>
          <a:solidFill>
            <a:srgbClr val="E5EEF6"/>
          </a:solidFill>
          <a:ln w="28575" cap="rnd" cmpd="sng" algn="ctr">
            <a:solidFill>
              <a:srgbClr val="002953"/>
            </a:solidFill>
            <a:prstDash val="solid"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86912">
              <a:spcBef>
                <a:spcPct val="0"/>
              </a:spcBef>
              <a:defRPr/>
            </a:pPr>
            <a:r>
              <a:rPr lang="ko-KR" altLang="en-US" sz="1727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5387C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신용카드</a:t>
            </a:r>
            <a:endParaRPr lang="en-US" altLang="ko-KR" sz="1727" b="1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15387C"/>
              </a:solidFill>
              <a:latin typeface="KoPub돋움체 Medium"/>
              <a:ea typeface="KoPub돋움체 Medium"/>
              <a:cs typeface="Tahoma" panose="020B0604030504040204" pitchFamily="34" charset="0"/>
              <a:sym typeface="Monotype Sorts"/>
            </a:endParaRPr>
          </a:p>
        </p:txBody>
      </p:sp>
      <p:sp>
        <p:nvSpPr>
          <p:cNvPr id="163" name="직사각형 162">
            <a:extLst>
              <a:ext uri="{FF2B5EF4-FFF2-40B4-BE49-F238E27FC236}">
                <a16:creationId xmlns:a16="http://schemas.microsoft.com/office/drawing/2014/main" id="{CADC1116-F8CB-4703-B671-DCC6B83054FF}"/>
              </a:ext>
            </a:extLst>
          </p:cNvPr>
          <p:cNvSpPr/>
          <p:nvPr/>
        </p:nvSpPr>
        <p:spPr>
          <a:xfrm>
            <a:off x="2258305" y="4364633"/>
            <a:ext cx="2785634" cy="3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홈페이지 상에서 온라인 카드결제</a:t>
            </a:r>
            <a:endParaRPr lang="ko-KR" altLang="en-US" sz="1619" dirty="0">
              <a:solidFill>
                <a:prstClr val="black"/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164" name="양쪽 대괄호 163">
            <a:extLst>
              <a:ext uri="{FF2B5EF4-FFF2-40B4-BE49-F238E27FC236}">
                <a16:creationId xmlns:a16="http://schemas.microsoft.com/office/drawing/2014/main" id="{A18CCD81-57F6-43BF-8DD8-5490EDE55B5E}"/>
              </a:ext>
            </a:extLst>
          </p:cNvPr>
          <p:cNvSpPr/>
          <p:nvPr/>
        </p:nvSpPr>
        <p:spPr bwMode="auto">
          <a:xfrm>
            <a:off x="370381" y="4828224"/>
            <a:ext cx="1809318" cy="311892"/>
          </a:xfrm>
          <a:prstGeom prst="bracketPair">
            <a:avLst>
              <a:gd name="adj" fmla="val 10431"/>
            </a:avLst>
          </a:prstGeom>
          <a:solidFill>
            <a:srgbClr val="E5EEF6"/>
          </a:solidFill>
          <a:ln w="28575" cap="rnd" cmpd="sng" algn="ctr">
            <a:solidFill>
              <a:srgbClr val="002953"/>
            </a:solidFill>
            <a:prstDash val="solid"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86912">
              <a:spcBef>
                <a:spcPct val="0"/>
              </a:spcBef>
              <a:defRPr/>
            </a:pPr>
            <a:r>
              <a:rPr lang="ko-KR" altLang="en-US" sz="1727" b="1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5387C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실시간 계좌이체</a:t>
            </a:r>
            <a:endParaRPr lang="en-US" altLang="ko-KR" sz="1727" b="1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15387C"/>
              </a:solidFill>
              <a:latin typeface="KoPub돋움체 Medium"/>
              <a:ea typeface="KoPub돋움체 Medium"/>
              <a:cs typeface="Tahoma" panose="020B0604030504040204" pitchFamily="34" charset="0"/>
              <a:sym typeface="Monotype Sorts"/>
            </a:endParaRPr>
          </a:p>
        </p:txBody>
      </p:sp>
      <p:sp>
        <p:nvSpPr>
          <p:cNvPr id="165" name="직사각형 164">
            <a:extLst>
              <a:ext uri="{FF2B5EF4-FFF2-40B4-BE49-F238E27FC236}">
                <a16:creationId xmlns:a16="http://schemas.microsoft.com/office/drawing/2014/main" id="{B8BE7EB7-DE42-49CC-8C3D-4FC8AAE2F0A2}"/>
              </a:ext>
            </a:extLst>
          </p:cNvPr>
          <p:cNvSpPr/>
          <p:nvPr/>
        </p:nvSpPr>
        <p:spPr>
          <a:xfrm>
            <a:off x="2258305" y="4801360"/>
            <a:ext cx="4882234" cy="3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교육 개강일 전 아래 계좌번호로 입금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(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입금 시 회사명 기재 必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)</a:t>
            </a:r>
            <a:endParaRPr lang="ko-KR" altLang="en-US" sz="1511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Medium"/>
              <a:ea typeface="KoPub돋움체 Medium"/>
              <a:cs typeface="Tahoma" panose="020B0604030504040204" pitchFamily="34" charset="0"/>
            </a:endParaRPr>
          </a:p>
        </p:txBody>
      </p:sp>
      <p:graphicFrame>
        <p:nvGraphicFramePr>
          <p:cNvPr id="166" name="표 165">
            <a:extLst>
              <a:ext uri="{FF2B5EF4-FFF2-40B4-BE49-F238E27FC236}">
                <a16:creationId xmlns:a16="http://schemas.microsoft.com/office/drawing/2014/main" id="{DC140A4B-BA50-497A-8D89-73CF8CDC8B6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45334" y="5187321"/>
          <a:ext cx="4782390" cy="1322831"/>
        </p:xfrm>
        <a:graphic>
          <a:graphicData uri="http://schemas.openxmlformats.org/drawingml/2006/table">
            <a:tbl>
              <a:tblPr firstRow="1" bandRow="1"/>
              <a:tblGrid>
                <a:gridCol w="1715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665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979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5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은행</a:t>
                      </a: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KoPub돋움체 Medium"/>
                          <a:ea typeface="KoPub돋움체 Medium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500" b="1" u="none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rgbClr val="15387C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KoPubWorld돋움체 Medium" pitchFamily="2" charset="-127"/>
                        </a:rPr>
                        <a:t>계좌번호</a:t>
                      </a:r>
                    </a:p>
                  </a:txBody>
                  <a:tcPr marL="98694" marR="98694" marT="49347" marB="49347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AE8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28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b="0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국민은행</a:t>
                      </a: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3399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0" kern="1200" spc="0" baseline="0" noProof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009–01–1259–768</a:t>
                      </a:r>
                    </a:p>
                  </a:txBody>
                  <a:tcPr marL="116557" marR="97131" marT="50500" marB="5050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310915"/>
                  </a:ext>
                </a:extLst>
              </a:tr>
              <a:tr h="33128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b="0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하나은행</a:t>
                      </a: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3399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0" kern="1200" spc="0" baseline="0" noProof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272-810047-06905</a:t>
                      </a:r>
                    </a:p>
                  </a:txBody>
                  <a:tcPr marL="116557" marR="97131" marT="50500" marB="5050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017230"/>
                  </a:ext>
                </a:extLst>
              </a:tr>
              <a:tr h="33128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500" b="0" kern="1200" spc="0" baseline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신한은행</a:t>
                      </a:r>
                    </a:p>
                  </a:txBody>
                  <a:tcPr marL="98694" marR="98694" marT="49347" marB="49347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3399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500" b="0" kern="1200" spc="0" baseline="0" noProof="0" dirty="0">
                          <a:ln w="3175" cmpd="sng">
                            <a:solidFill>
                              <a:schemeClr val="tx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2020603020101020101" pitchFamily="18" charset="-127"/>
                          <a:ea typeface="KoPub돋움체 Medium" panose="02020603020101020101" pitchFamily="18" charset="-127"/>
                          <a:cs typeface="+mn-cs"/>
                        </a:rPr>
                        <a:t>140-005-904930</a:t>
                      </a:r>
                    </a:p>
                  </a:txBody>
                  <a:tcPr marL="116557" marR="97131" marT="50500" marB="50500" anchor="ctr" horzOverflow="overflow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15387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4226240"/>
                  </a:ext>
                </a:extLst>
              </a:tr>
            </a:tbl>
          </a:graphicData>
        </a:graphic>
      </p:graphicFrame>
      <p:sp>
        <p:nvSpPr>
          <p:cNvPr id="167" name="TextBox 166">
            <a:extLst>
              <a:ext uri="{FF2B5EF4-FFF2-40B4-BE49-F238E27FC236}">
                <a16:creationId xmlns:a16="http://schemas.microsoft.com/office/drawing/2014/main" id="{1D0F8E64-DA26-4C29-B19F-63C88E557B45}"/>
              </a:ext>
            </a:extLst>
          </p:cNvPr>
          <p:cNvSpPr txBox="1"/>
          <p:nvPr/>
        </p:nvSpPr>
        <p:spPr>
          <a:xfrm>
            <a:off x="4716483" y="6488973"/>
            <a:ext cx="2483757" cy="3082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155575" indent="-155575" fontAlgn="base" latinLnBrk="0">
              <a:lnSpc>
                <a:spcPct val="120000"/>
              </a:lnSpc>
              <a:spcBef>
                <a:spcPts val="100"/>
              </a:spcBef>
              <a:spcAft>
                <a:spcPct val="0"/>
              </a:spcAft>
              <a:buClr>
                <a:srgbClr val="005CC4"/>
              </a:buClr>
              <a:buSzPct val="100000"/>
              <a:buFont typeface="Wingdings" panose="05000000000000000000" pitchFamily="2" charset="2"/>
              <a:buChar char="§"/>
              <a:defRPr sz="1400" spc="-5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KoPub돋움체 Medium"/>
                <a:ea typeface="KoPub돋움체 Medium"/>
                <a:cs typeface="Tahoma" panose="020B0604030504040204" pitchFamily="34" charset="0"/>
              </a:defRPr>
            </a:lvl1pPr>
          </a:lstStyle>
          <a:p>
            <a:pPr marL="0" indent="0" algn="r" defTabSz="986912">
              <a:lnSpc>
                <a:spcPct val="100000"/>
              </a:lnSpc>
              <a:spcBef>
                <a:spcPts val="108"/>
              </a:spcBef>
              <a:buNone/>
              <a:defRPr/>
            </a:pPr>
            <a:r>
              <a:rPr lang="en-US" altLang="ko-KR" sz="1403" spc="-54" dirty="0">
                <a:solidFill>
                  <a:prstClr val="black"/>
                </a:solidFill>
              </a:rPr>
              <a:t>※ </a:t>
            </a:r>
            <a:r>
              <a:rPr lang="ko-KR" altLang="en-US" sz="1403" spc="-54" dirty="0">
                <a:solidFill>
                  <a:prstClr val="black"/>
                </a:solidFill>
              </a:rPr>
              <a:t>예금주 </a:t>
            </a:r>
            <a:r>
              <a:rPr lang="en-US" altLang="ko-KR" sz="1403" spc="-54" dirty="0">
                <a:solidFill>
                  <a:prstClr val="black"/>
                </a:solidFill>
              </a:rPr>
              <a:t>: </a:t>
            </a:r>
            <a:r>
              <a:rPr lang="ko-KR" altLang="en-US" sz="1403" spc="-54" dirty="0">
                <a:solidFill>
                  <a:prstClr val="black"/>
                </a:solidFill>
              </a:rPr>
              <a:t>㈜한국사회능력개발원</a:t>
            </a:r>
            <a:endParaRPr lang="en-US" altLang="ko-KR" sz="1403" spc="-54" dirty="0">
              <a:solidFill>
                <a:prstClr val="black"/>
              </a:solidFill>
            </a:endParaRPr>
          </a:p>
        </p:txBody>
      </p:sp>
      <p:sp>
        <p:nvSpPr>
          <p:cNvPr id="168" name="양쪽 대괄호 167">
            <a:extLst>
              <a:ext uri="{FF2B5EF4-FFF2-40B4-BE49-F238E27FC236}">
                <a16:creationId xmlns:a16="http://schemas.microsoft.com/office/drawing/2014/main" id="{A13DEFCF-1E0A-46F8-8EA5-BE4828B7D655}"/>
              </a:ext>
            </a:extLst>
          </p:cNvPr>
          <p:cNvSpPr/>
          <p:nvPr/>
        </p:nvSpPr>
        <p:spPr bwMode="auto">
          <a:xfrm>
            <a:off x="370381" y="6790370"/>
            <a:ext cx="1809318" cy="311892"/>
          </a:xfrm>
          <a:prstGeom prst="bracketPair">
            <a:avLst>
              <a:gd name="adj" fmla="val 10431"/>
            </a:avLst>
          </a:prstGeom>
          <a:solidFill>
            <a:srgbClr val="E5EEF6"/>
          </a:solidFill>
          <a:ln w="28575" cap="rnd" cmpd="sng" algn="ctr">
            <a:solidFill>
              <a:srgbClr val="002953"/>
            </a:solidFill>
            <a:prstDash val="solid"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86912">
              <a:spcBef>
                <a:spcPct val="0"/>
              </a:spcBef>
              <a:defRPr/>
            </a:pPr>
            <a:r>
              <a:rPr lang="ko-KR" altLang="en-US" sz="1727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5387C"/>
                </a:solidFill>
                <a:latin typeface="KoPub돋움체 Medium"/>
                <a:ea typeface="KoPub돋움체 Medium"/>
                <a:cs typeface="Tahoma" panose="020B0604030504040204" pitchFamily="34" charset="0"/>
                <a:sym typeface="Monotype Sorts"/>
              </a:rPr>
              <a:t>당일 현장 카드결제</a:t>
            </a:r>
            <a:endParaRPr lang="en-US" altLang="ko-KR" sz="1727" b="1" spc="-108" dirty="0">
              <a:ln>
                <a:solidFill>
                  <a:srgbClr val="FFFFFF">
                    <a:alpha val="0"/>
                  </a:srgbClr>
                </a:solidFill>
              </a:ln>
              <a:solidFill>
                <a:srgbClr val="15387C"/>
              </a:solidFill>
              <a:latin typeface="KoPub돋움체 Medium"/>
              <a:ea typeface="KoPub돋움체 Medium"/>
              <a:cs typeface="Tahoma" panose="020B0604030504040204" pitchFamily="34" charset="0"/>
              <a:sym typeface="Monotype Sorts"/>
            </a:endParaRPr>
          </a:p>
        </p:txBody>
      </p:sp>
      <p:sp>
        <p:nvSpPr>
          <p:cNvPr id="169" name="직사각형 168">
            <a:extLst>
              <a:ext uri="{FF2B5EF4-FFF2-40B4-BE49-F238E27FC236}">
                <a16:creationId xmlns:a16="http://schemas.microsoft.com/office/drawing/2014/main" id="{53944313-6FF6-472E-A1BF-1B533B9BF4A7}"/>
              </a:ext>
            </a:extLst>
          </p:cNvPr>
          <p:cNvSpPr/>
          <p:nvPr/>
        </p:nvSpPr>
        <p:spPr>
          <a:xfrm>
            <a:off x="2258306" y="6761952"/>
            <a:ext cx="3710696" cy="3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86912">
              <a:defRPr/>
            </a:pPr>
            <a:r>
              <a:rPr lang="ko-KR" altLang="en-US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고용보험 환급신청자는 법인카드만 결제 가능</a:t>
            </a:r>
          </a:p>
        </p:txBody>
      </p:sp>
      <p:cxnSp>
        <p:nvCxnSpPr>
          <p:cNvPr id="170" name="직선 연결선 169">
            <a:extLst>
              <a:ext uri="{FF2B5EF4-FFF2-40B4-BE49-F238E27FC236}">
                <a16:creationId xmlns:a16="http://schemas.microsoft.com/office/drawing/2014/main" id="{9BB4D119-93B9-4C7D-91F7-AD47EAA5EE15}"/>
              </a:ext>
            </a:extLst>
          </p:cNvPr>
          <p:cNvCxnSpPr>
            <a:cxnSpLocks/>
          </p:cNvCxnSpPr>
          <p:nvPr/>
        </p:nvCxnSpPr>
        <p:spPr>
          <a:xfrm>
            <a:off x="349170" y="7624747"/>
            <a:ext cx="6838615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47792635-00AB-4268-B750-FEC8B16F7CB0}"/>
              </a:ext>
            </a:extLst>
          </p:cNvPr>
          <p:cNvGrpSpPr/>
          <p:nvPr/>
        </p:nvGrpSpPr>
        <p:grpSpPr>
          <a:xfrm>
            <a:off x="349169" y="7285918"/>
            <a:ext cx="1809318" cy="356535"/>
            <a:chOff x="250474" y="6763209"/>
            <a:chExt cx="1676339" cy="388800"/>
          </a:xfrm>
        </p:grpSpPr>
        <p:sp>
          <p:nvSpPr>
            <p:cNvPr id="172" name="TextBox 171">
              <a:extLst>
                <a:ext uri="{FF2B5EF4-FFF2-40B4-BE49-F238E27FC236}">
                  <a16:creationId xmlns:a16="http://schemas.microsoft.com/office/drawing/2014/main" id="{C73CA9A8-2C6F-4276-9701-C410604DD09A}"/>
                </a:ext>
              </a:extLst>
            </p:cNvPr>
            <p:cNvSpPr txBox="1"/>
            <p:nvPr/>
          </p:nvSpPr>
          <p:spPr>
            <a:xfrm>
              <a:off x="250474" y="6763209"/>
              <a:ext cx="1676339" cy="387635"/>
            </a:xfrm>
            <a:prstGeom prst="rect">
              <a:avLst/>
            </a:prstGeom>
            <a:solidFill>
              <a:srgbClr val="0054A1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R="0" lvl="0" indent="0" algn="ctr" defTabSz="457200" fontAlgn="auto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000" b="0" i="0" u="none" strike="noStrike" cap="none" spc="0" normalizeH="0" baseline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defTabSz="493456">
                <a:spcBef>
                  <a:spcPts val="540"/>
                </a:spcBef>
                <a:defRPr/>
              </a:pPr>
              <a:r>
                <a:rPr lang="ko-KR" altLang="en-US" sz="1835" dirty="0"/>
                <a:t>계산서 발행</a:t>
              </a:r>
            </a:p>
          </p:txBody>
        </p:sp>
        <p:sp>
          <p:nvSpPr>
            <p:cNvPr id="173" name="직사각형 172">
              <a:extLst>
                <a:ext uri="{FF2B5EF4-FFF2-40B4-BE49-F238E27FC236}">
                  <a16:creationId xmlns:a16="http://schemas.microsoft.com/office/drawing/2014/main" id="{22974E75-AF85-412C-8692-4FA011F9BD4C}"/>
                </a:ext>
              </a:extLst>
            </p:cNvPr>
            <p:cNvSpPr/>
            <p:nvPr/>
          </p:nvSpPr>
          <p:spPr bwMode="auto">
            <a:xfrm>
              <a:off x="252774" y="6763209"/>
              <a:ext cx="108000" cy="388800"/>
            </a:xfrm>
            <a:prstGeom prst="rect">
              <a:avLst/>
            </a:prstGeom>
            <a:solidFill>
              <a:srgbClr val="002953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97478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4954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92435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8991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8739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84869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82343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7982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73854" latinLnBrk="0">
                <a:defRPr/>
              </a:pPr>
              <a:endParaRPr lang="ko-KR" altLang="en-US" sz="151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itchFamily="18" charset="-127"/>
                <a:ea typeface="HY동녘B" pitchFamily="18" charset="-127"/>
                <a:cs typeface="Tahoma" pitchFamily="34" charset="0"/>
              </a:endParaRP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A612B21-D006-4E8A-8858-C78881A291C6}"/>
              </a:ext>
            </a:extLst>
          </p:cNvPr>
          <p:cNvGrpSpPr/>
          <p:nvPr/>
        </p:nvGrpSpPr>
        <p:grpSpPr>
          <a:xfrm>
            <a:off x="519904" y="7711383"/>
            <a:ext cx="6996769" cy="341504"/>
            <a:chOff x="289911" y="7227747"/>
            <a:chExt cx="6482530" cy="316405"/>
          </a:xfrm>
        </p:grpSpPr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FC5D2E77-A88E-488A-A6DC-38E1053037ED}"/>
                </a:ext>
              </a:extLst>
            </p:cNvPr>
            <p:cNvSpPr txBox="1"/>
            <p:nvPr/>
          </p:nvSpPr>
          <p:spPr>
            <a:xfrm>
              <a:off x="481120" y="7227747"/>
              <a:ext cx="6291321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86912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법인카드 결제 시 별도 계산서 발급 불가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 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(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법인카드 영수증으로 증빙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)</a:t>
              </a:r>
              <a:endPara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endParaRPr>
            </a:p>
          </p:txBody>
        </p:sp>
        <p:pic>
          <p:nvPicPr>
            <p:cNvPr id="175" name="그림 174">
              <a:extLst>
                <a:ext uri="{FF2B5EF4-FFF2-40B4-BE49-F238E27FC236}">
                  <a16:creationId xmlns:a16="http://schemas.microsoft.com/office/drawing/2014/main" id="{46EA71C1-0BEE-4385-A295-78553BE50A1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9" name="그룹 8">
            <a:extLst>
              <a:ext uri="{FF2B5EF4-FFF2-40B4-BE49-F238E27FC236}">
                <a16:creationId xmlns:a16="http://schemas.microsoft.com/office/drawing/2014/main" id="{A7A96F27-EE2F-43CC-9AC7-1BECFF6A51DE}"/>
              </a:ext>
            </a:extLst>
          </p:cNvPr>
          <p:cNvGrpSpPr/>
          <p:nvPr/>
        </p:nvGrpSpPr>
        <p:grpSpPr>
          <a:xfrm>
            <a:off x="519904" y="8083001"/>
            <a:ext cx="6996769" cy="341504"/>
            <a:chOff x="289911" y="7583725"/>
            <a:chExt cx="6482530" cy="316405"/>
          </a:xfrm>
        </p:grpSpPr>
        <p:sp>
          <p:nvSpPr>
            <p:cNvPr id="176" name="TextBox 175">
              <a:extLst>
                <a:ext uri="{FF2B5EF4-FFF2-40B4-BE49-F238E27FC236}">
                  <a16:creationId xmlns:a16="http://schemas.microsoft.com/office/drawing/2014/main" id="{366591C5-7836-4A74-876C-66E8563F6CF6}"/>
                </a:ext>
              </a:extLst>
            </p:cNvPr>
            <p:cNvSpPr txBox="1"/>
            <p:nvPr/>
          </p:nvSpPr>
          <p:spPr>
            <a:xfrm>
              <a:off x="481120" y="7583725"/>
              <a:ext cx="6291321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86912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교육 전 계산서 선발행이 필요한 경우 연락을 통해 전자계산서 사전발급 가능</a:t>
              </a:r>
              <a:endPara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endParaRPr>
            </a:p>
          </p:txBody>
        </p:sp>
        <p:pic>
          <p:nvPicPr>
            <p:cNvPr id="177" name="그림 176">
              <a:extLst>
                <a:ext uri="{FF2B5EF4-FFF2-40B4-BE49-F238E27FC236}">
                  <a16:creationId xmlns:a16="http://schemas.microsoft.com/office/drawing/2014/main" id="{DDD8B5F9-8D8B-4FB8-A87E-FA07BEEFD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614855"/>
              <a:ext cx="179334" cy="223037"/>
            </a:xfrm>
            <a:prstGeom prst="rect">
              <a:avLst/>
            </a:prstGeom>
          </p:spPr>
        </p:pic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id="{5E22B15F-608E-4B93-97ED-AEEA925DC23A}"/>
              </a:ext>
            </a:extLst>
          </p:cNvPr>
          <p:cNvGrpSpPr/>
          <p:nvPr/>
        </p:nvGrpSpPr>
        <p:grpSpPr>
          <a:xfrm>
            <a:off x="519904" y="8454618"/>
            <a:ext cx="6996769" cy="341504"/>
            <a:chOff x="289911" y="7951982"/>
            <a:chExt cx="6482530" cy="316405"/>
          </a:xfrm>
        </p:grpSpPr>
        <p:sp>
          <p:nvSpPr>
            <p:cNvPr id="178" name="TextBox 177">
              <a:extLst>
                <a:ext uri="{FF2B5EF4-FFF2-40B4-BE49-F238E27FC236}">
                  <a16:creationId xmlns:a16="http://schemas.microsoft.com/office/drawing/2014/main" id="{8A1D8944-B2D9-49A9-99EE-9B5266C7F26C}"/>
                </a:ext>
              </a:extLst>
            </p:cNvPr>
            <p:cNvSpPr txBox="1"/>
            <p:nvPr/>
          </p:nvSpPr>
          <p:spPr>
            <a:xfrm>
              <a:off x="481120" y="7951982"/>
              <a:ext cx="6291321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86912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교육종료일에 자동으로 계산서 담당자에게 전자계산서 발행</a:t>
              </a:r>
              <a:endPara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endParaRPr>
            </a:p>
          </p:txBody>
        </p:sp>
        <p:pic>
          <p:nvPicPr>
            <p:cNvPr id="179" name="그림 178">
              <a:extLst>
                <a:ext uri="{FF2B5EF4-FFF2-40B4-BE49-F238E27FC236}">
                  <a16:creationId xmlns:a16="http://schemas.microsoft.com/office/drawing/2014/main" id="{07AD58B6-4F6F-4018-B5C7-67DBD08E2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983112"/>
              <a:ext cx="179334" cy="223037"/>
            </a:xfrm>
            <a:prstGeom prst="rect">
              <a:avLst/>
            </a:prstGeom>
          </p:spPr>
        </p:pic>
      </p:grpSp>
      <p:cxnSp>
        <p:nvCxnSpPr>
          <p:cNvPr id="180" name="직선 연결선 179">
            <a:extLst>
              <a:ext uri="{FF2B5EF4-FFF2-40B4-BE49-F238E27FC236}">
                <a16:creationId xmlns:a16="http://schemas.microsoft.com/office/drawing/2014/main" id="{8656D22E-569F-4353-BA5B-7478669E6420}"/>
              </a:ext>
            </a:extLst>
          </p:cNvPr>
          <p:cNvCxnSpPr>
            <a:cxnSpLocks/>
          </p:cNvCxnSpPr>
          <p:nvPr/>
        </p:nvCxnSpPr>
        <p:spPr>
          <a:xfrm>
            <a:off x="349170" y="9342148"/>
            <a:ext cx="6838615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60897012-6E82-4F3A-B8AD-98DE651B74D0}"/>
              </a:ext>
            </a:extLst>
          </p:cNvPr>
          <p:cNvGrpSpPr/>
          <p:nvPr/>
        </p:nvGrpSpPr>
        <p:grpSpPr>
          <a:xfrm>
            <a:off x="349169" y="9003319"/>
            <a:ext cx="1809318" cy="356535"/>
            <a:chOff x="250474" y="8295012"/>
            <a:chExt cx="1676339" cy="388800"/>
          </a:xfrm>
        </p:grpSpPr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D96B34CE-85A1-4E2F-9E60-90FAD3B546DD}"/>
                </a:ext>
              </a:extLst>
            </p:cNvPr>
            <p:cNvSpPr txBox="1"/>
            <p:nvPr/>
          </p:nvSpPr>
          <p:spPr>
            <a:xfrm>
              <a:off x="250474" y="8295012"/>
              <a:ext cx="1676339" cy="387635"/>
            </a:xfrm>
            <a:prstGeom prst="rect">
              <a:avLst/>
            </a:prstGeom>
            <a:solidFill>
              <a:srgbClr val="0054A1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R="0" lvl="0" indent="0" algn="ctr" defTabSz="457200" fontAlgn="auto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000" b="0" i="0" u="none" strike="noStrike" cap="none" spc="0" normalizeH="0" baseline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defTabSz="493456">
                <a:spcBef>
                  <a:spcPts val="540"/>
                </a:spcBef>
                <a:defRPr/>
              </a:pPr>
              <a:r>
                <a:rPr lang="ko-KR" altLang="en-US" sz="1835" dirty="0"/>
                <a:t>환불안내</a:t>
              </a:r>
            </a:p>
          </p:txBody>
        </p:sp>
        <p:sp>
          <p:nvSpPr>
            <p:cNvPr id="182" name="직사각형 181">
              <a:extLst>
                <a:ext uri="{FF2B5EF4-FFF2-40B4-BE49-F238E27FC236}">
                  <a16:creationId xmlns:a16="http://schemas.microsoft.com/office/drawing/2014/main" id="{41F94B70-896E-40C1-B90D-C1977D44A144}"/>
                </a:ext>
              </a:extLst>
            </p:cNvPr>
            <p:cNvSpPr/>
            <p:nvPr/>
          </p:nvSpPr>
          <p:spPr bwMode="auto">
            <a:xfrm>
              <a:off x="252774" y="8295012"/>
              <a:ext cx="108000" cy="388800"/>
            </a:xfrm>
            <a:prstGeom prst="rect">
              <a:avLst/>
            </a:prstGeom>
            <a:solidFill>
              <a:srgbClr val="002953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97478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4954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92435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8991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8739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84869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82343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7982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73854" latinLnBrk="0">
                <a:defRPr/>
              </a:pPr>
              <a:endParaRPr lang="ko-KR" altLang="en-US" sz="1511" kern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동녘B" pitchFamily="18" charset="-127"/>
                <a:ea typeface="HY동녘B" pitchFamily="18" charset="-127"/>
                <a:cs typeface="Tahoma" pitchFamily="34" charset="0"/>
              </a:endParaRPr>
            </a:p>
          </p:txBody>
        </p:sp>
      </p:grpSp>
      <p:grpSp>
        <p:nvGrpSpPr>
          <p:cNvPr id="183" name="그룹 182">
            <a:extLst>
              <a:ext uri="{FF2B5EF4-FFF2-40B4-BE49-F238E27FC236}">
                <a16:creationId xmlns:a16="http://schemas.microsoft.com/office/drawing/2014/main" id="{A2A6EA10-786F-49E1-8B73-70F802B8862A}"/>
              </a:ext>
            </a:extLst>
          </p:cNvPr>
          <p:cNvGrpSpPr/>
          <p:nvPr/>
        </p:nvGrpSpPr>
        <p:grpSpPr>
          <a:xfrm>
            <a:off x="519904" y="9428781"/>
            <a:ext cx="6996769" cy="590675"/>
            <a:chOff x="289911" y="7227747"/>
            <a:chExt cx="6482530" cy="547263"/>
          </a:xfrm>
        </p:grpSpPr>
        <p:sp>
          <p:nvSpPr>
            <p:cNvPr id="184" name="TextBox 183">
              <a:extLst>
                <a:ext uri="{FF2B5EF4-FFF2-40B4-BE49-F238E27FC236}">
                  <a16:creationId xmlns:a16="http://schemas.microsoft.com/office/drawing/2014/main" id="{21CF12DE-7FF5-4270-82BB-6115DF29EFBF}"/>
                </a:ext>
              </a:extLst>
            </p:cNvPr>
            <p:cNvSpPr txBox="1"/>
            <p:nvPr/>
          </p:nvSpPr>
          <p:spPr>
            <a:xfrm>
              <a:off x="481120" y="7227747"/>
              <a:ext cx="6291321" cy="547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86912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환불 받을 통장사본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 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및 환불정보 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(</a:t>
              </a:r>
              <a:r>
                <a:rPr lang="ko-KR" altLang="en-US" sz="1511" spc="-54" dirty="0" err="1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과정명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, 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교육생 성명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, 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입금일자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, 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취소사유 기재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)</a:t>
              </a:r>
            </a:p>
            <a:p>
              <a:pPr defTabSz="986912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메일발송 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(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0000FF"/>
                  </a:solidFill>
                  <a:latin typeface="KoPub돋움체 Medium"/>
                  <a:ea typeface="KoPub돋움체 Medium"/>
                  <a:cs typeface="Tahoma" panose="020B060403050404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edu@kpcice.or.kr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)</a:t>
              </a:r>
              <a:endPara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endParaRPr>
            </a:p>
          </p:txBody>
        </p:sp>
        <p:pic>
          <p:nvPicPr>
            <p:cNvPr id="185" name="그림 184">
              <a:extLst>
                <a:ext uri="{FF2B5EF4-FFF2-40B4-BE49-F238E27FC236}">
                  <a16:creationId xmlns:a16="http://schemas.microsoft.com/office/drawing/2014/main" id="{F5A569BE-8644-4BB8-AD92-BDDC113CC96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60503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8" name="그룹 107">
            <a:extLst>
              <a:ext uri="{FF2B5EF4-FFF2-40B4-BE49-F238E27FC236}">
                <a16:creationId xmlns:a16="http://schemas.microsoft.com/office/drawing/2014/main" id="{977C859E-CA1B-4C0A-8516-731C16DFF05E}"/>
              </a:ext>
            </a:extLst>
          </p:cNvPr>
          <p:cNvGrpSpPr/>
          <p:nvPr/>
        </p:nvGrpSpPr>
        <p:grpSpPr>
          <a:xfrm>
            <a:off x="0" y="375487"/>
            <a:ext cx="7559675" cy="256243"/>
            <a:chOff x="0" y="251634"/>
            <a:chExt cx="6858000" cy="238431"/>
          </a:xfrm>
        </p:grpSpPr>
        <p:sp>
          <p:nvSpPr>
            <p:cNvPr id="109" name="직사각형 108">
              <a:extLst>
                <a:ext uri="{FF2B5EF4-FFF2-40B4-BE49-F238E27FC236}">
                  <a16:creationId xmlns:a16="http://schemas.microsoft.com/office/drawing/2014/main" id="{D1B1E919-202E-426B-8A8D-36E199C64384}"/>
                </a:ext>
              </a:extLst>
            </p:cNvPr>
            <p:cNvSpPr/>
            <p:nvPr/>
          </p:nvSpPr>
          <p:spPr>
            <a:xfrm rot="10800000">
              <a:off x="0" y="251635"/>
              <a:ext cx="6858000" cy="238430"/>
            </a:xfrm>
            <a:prstGeom prst="rect">
              <a:avLst/>
            </a:prstGeom>
            <a:gradFill flip="none" rotWithShape="1">
              <a:gsLst>
                <a:gs pos="0">
                  <a:srgbClr val="15387C"/>
                </a:gs>
                <a:gs pos="35000">
                  <a:srgbClr val="0297F3"/>
                </a:gs>
                <a:gs pos="67500">
                  <a:srgbClr val="07A398"/>
                </a:gs>
                <a:gs pos="100000">
                  <a:srgbClr val="90C221"/>
                </a:gs>
              </a:gsLst>
              <a:path path="circle">
                <a:fillToRect r="100000" b="100000"/>
              </a:path>
              <a:tileRect l="-100000" t="-100000"/>
            </a:gra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110" name="직사각형 109">
              <a:extLst>
                <a:ext uri="{FF2B5EF4-FFF2-40B4-BE49-F238E27FC236}">
                  <a16:creationId xmlns:a16="http://schemas.microsoft.com/office/drawing/2014/main" id="{ED7E5EBA-70E4-4E07-99AD-62634A847182}"/>
                </a:ext>
              </a:extLst>
            </p:cNvPr>
            <p:cNvSpPr/>
            <p:nvPr/>
          </p:nvSpPr>
          <p:spPr>
            <a:xfrm rot="10800000">
              <a:off x="250475" y="251634"/>
              <a:ext cx="360000" cy="237600"/>
            </a:xfrm>
            <a:prstGeom prst="rect">
              <a:avLst/>
            </a:prstGeom>
            <a:solidFill>
              <a:srgbClr val="07A398"/>
            </a:soli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</p:grpSp>
      <p:pic>
        <p:nvPicPr>
          <p:cNvPr id="200" name="Picture 6" descr="C:\Users\지서니\Desktop\찌르레기\선그림자.png">
            <a:extLst>
              <a:ext uri="{FF2B5EF4-FFF2-40B4-BE49-F238E27FC236}">
                <a16:creationId xmlns:a16="http://schemas.microsoft.com/office/drawing/2014/main" id="{E8F9862B-3716-410A-8CCC-5EB89A399347}"/>
              </a:ext>
            </a:extLst>
          </p:cNvPr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3707211" y="3348068"/>
            <a:ext cx="149529" cy="237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1D9B447F-1DF4-44FF-AA1C-54A1E0695739}"/>
              </a:ext>
            </a:extLst>
          </p:cNvPr>
          <p:cNvGrpSpPr/>
          <p:nvPr/>
        </p:nvGrpSpPr>
        <p:grpSpPr>
          <a:xfrm>
            <a:off x="514381" y="223912"/>
            <a:ext cx="2135674" cy="546615"/>
            <a:chOff x="776536" y="111199"/>
            <a:chExt cx="1978709" cy="506441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7EBD584-E175-4641-93D8-D9F57653D4C4}"/>
                </a:ext>
              </a:extLst>
            </p:cNvPr>
            <p:cNvSpPr txBox="1"/>
            <p:nvPr/>
          </p:nvSpPr>
          <p:spPr>
            <a:xfrm>
              <a:off x="776536" y="111199"/>
              <a:ext cx="1978709" cy="506441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 anchor="t">
              <a:noAutofit/>
            </a:bodyPr>
            <a:lstStyle/>
            <a:p>
              <a:pPr defTabSz="493456" latinLnBrk="0">
                <a:spcBef>
                  <a:spcPts val="540"/>
                </a:spcBef>
                <a:defRPr/>
              </a:pP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en-US" altLang="ko-KR" sz="2590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04</a:t>
              </a: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ko-KR" altLang="en-US" sz="2590" kern="0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5387C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준비사항</a:t>
              </a:r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4AA583FB-0621-44B0-A9BC-4959B0A10ED8}"/>
                </a:ext>
              </a:extLst>
            </p:cNvPr>
            <p:cNvGrpSpPr/>
            <p:nvPr/>
          </p:nvGrpSpPr>
          <p:grpSpPr>
            <a:xfrm>
              <a:off x="848560" y="116632"/>
              <a:ext cx="144000" cy="144000"/>
              <a:chOff x="776552" y="116632"/>
              <a:chExt cx="144000" cy="144000"/>
            </a:xfrm>
          </p:grpSpPr>
          <p:sp>
            <p:nvSpPr>
              <p:cNvPr id="49" name="모서리가 둥근 직사각형 73">
                <a:extLst>
                  <a:ext uri="{FF2B5EF4-FFF2-40B4-BE49-F238E27FC236}">
                    <a16:creationId xmlns:a16="http://schemas.microsoft.com/office/drawing/2014/main" id="{AB4D1D5D-8C94-413F-9B2C-862763662DB9}"/>
                  </a:ext>
                </a:extLst>
              </p:cNvPr>
              <p:cNvSpPr/>
              <p:nvPr/>
            </p:nvSpPr>
            <p:spPr bwMode="auto">
              <a:xfrm rot="5400000"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0" name="모서리가 둥근 직사각형 74">
                <a:extLst>
                  <a:ext uri="{FF2B5EF4-FFF2-40B4-BE49-F238E27FC236}">
                    <a16:creationId xmlns:a16="http://schemas.microsoft.com/office/drawing/2014/main" id="{2A08C606-F82E-4ED4-8E69-4AEA3FC67222}"/>
                  </a:ext>
                </a:extLst>
              </p:cNvPr>
              <p:cNvSpPr/>
              <p:nvPr/>
            </p:nvSpPr>
            <p:spPr bwMode="auto">
              <a:xfrm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DF939B5B-23AB-4B4B-A92A-13C53BA93F17}"/>
              </a:ext>
            </a:extLst>
          </p:cNvPr>
          <p:cNvSpPr/>
          <p:nvPr/>
        </p:nvSpPr>
        <p:spPr bwMode="auto">
          <a:xfrm>
            <a:off x="0" y="10304063"/>
            <a:ext cx="4961564" cy="382021"/>
          </a:xfrm>
          <a:prstGeom prst="rect">
            <a:avLst/>
          </a:prstGeom>
          <a:solidFill>
            <a:srgbClr val="CAEEFE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>
              <a:defRPr/>
            </a:pP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      </a:t>
            </a:r>
            <a:r>
              <a:rPr lang="ko-KR" altLang="en-US" sz="1511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부동산 전문 교육기관</a:t>
            </a: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27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43B7F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한국생산성본부 사회능력개발원</a:t>
            </a:r>
          </a:p>
        </p:txBody>
      </p:sp>
      <p:pic>
        <p:nvPicPr>
          <p:cNvPr id="52" name="그림 51">
            <a:extLst>
              <a:ext uri="{FF2B5EF4-FFF2-40B4-BE49-F238E27FC236}">
                <a16:creationId xmlns:a16="http://schemas.microsoft.com/office/drawing/2014/main" id="{0B492E10-0C56-4948-8A8B-69C3AEB811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6" y="10136547"/>
            <a:ext cx="469447" cy="46944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9DA29023-3BA1-4DF8-AA4B-9F0BCD08323B}"/>
              </a:ext>
            </a:extLst>
          </p:cNvPr>
          <p:cNvSpPr txBox="1"/>
          <p:nvPr/>
        </p:nvSpPr>
        <p:spPr>
          <a:xfrm>
            <a:off x="5283328" y="10303529"/>
            <a:ext cx="2103729" cy="34150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72000" lvl="0" indent="-72000">
              <a:spcBef>
                <a:spcPct val="0"/>
              </a:spcBef>
              <a:spcAft>
                <a:spcPts val="5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kumimoji="1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pPr marL="0" indent="0" defTabSz="986912">
              <a:spcAft>
                <a:spcPts val="540"/>
              </a:spcAft>
              <a:buNone/>
              <a:defRPr/>
            </a:pP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endParaRPr lang="ko-KR" altLang="en-US" sz="1619" b="1" kern="0" dirty="0">
              <a:ln w="12700">
                <a:solidFill>
                  <a:srgbClr val="9EA3A8">
                    <a:alpha val="0"/>
                  </a:srgbClr>
                </a:solidFill>
              </a:ln>
              <a:solidFill>
                <a:srgbClr val="0000FF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cxnSp>
        <p:nvCxnSpPr>
          <p:cNvPr id="93" name="직선 연결선 92">
            <a:extLst>
              <a:ext uri="{FF2B5EF4-FFF2-40B4-BE49-F238E27FC236}">
                <a16:creationId xmlns:a16="http://schemas.microsoft.com/office/drawing/2014/main" id="{F5EB2B01-7B24-4995-89B2-4DDF9431BC09}"/>
              </a:ext>
            </a:extLst>
          </p:cNvPr>
          <p:cNvCxnSpPr>
            <a:cxnSpLocks/>
          </p:cNvCxnSpPr>
          <p:nvPr/>
        </p:nvCxnSpPr>
        <p:spPr>
          <a:xfrm>
            <a:off x="349170" y="1279907"/>
            <a:ext cx="6838615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sp>
        <p:nvSpPr>
          <p:cNvPr id="99" name="TextBox 98">
            <a:extLst>
              <a:ext uri="{FF2B5EF4-FFF2-40B4-BE49-F238E27FC236}">
                <a16:creationId xmlns:a16="http://schemas.microsoft.com/office/drawing/2014/main" id="{D54C8F41-1922-4165-919E-632A4D967F36}"/>
              </a:ext>
            </a:extLst>
          </p:cNvPr>
          <p:cNvSpPr txBox="1"/>
          <p:nvPr/>
        </p:nvSpPr>
        <p:spPr>
          <a:xfrm>
            <a:off x="349168" y="941077"/>
            <a:ext cx="1721410" cy="355467"/>
          </a:xfrm>
          <a:prstGeom prst="rect">
            <a:avLst/>
          </a:prstGeom>
          <a:solidFill>
            <a:srgbClr val="0054A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R="0" lvl="0" indent="0" algn="ctr" defTabSz="457200" fontAlgn="auto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0" i="0" u="none" strike="noStrike" cap="none" spc="0" normalizeH="0" baseline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defTabSz="493456">
              <a:spcBef>
                <a:spcPts val="540"/>
              </a:spcBef>
              <a:defRPr/>
            </a:pPr>
            <a:r>
              <a:rPr lang="ko-KR" altLang="en-US" sz="1835" dirty="0"/>
              <a:t>출결체크</a:t>
            </a: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id="{8291C8FA-58A5-494D-BAB6-2D36F72EDBB2}"/>
              </a:ext>
            </a:extLst>
          </p:cNvPr>
          <p:cNvSpPr/>
          <p:nvPr/>
        </p:nvSpPr>
        <p:spPr bwMode="auto">
          <a:xfrm>
            <a:off x="351651" y="941077"/>
            <a:ext cx="116567" cy="356535"/>
          </a:xfrm>
          <a:prstGeom prst="rect">
            <a:avLst/>
          </a:prstGeom>
          <a:solidFill>
            <a:srgbClr val="002953"/>
          </a:soli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73854" latinLnBrk="0">
              <a:defRPr/>
            </a:pPr>
            <a:endParaRPr lang="ko-KR" altLang="en-US" sz="1511" kern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B" pitchFamily="18" charset="-127"/>
              <a:ea typeface="HY동녘B" pitchFamily="18" charset="-127"/>
              <a:cs typeface="Tahoma" pitchFamily="34" charset="0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E7BAC607-25EE-4930-9BCF-C3BAFE194FAD}"/>
              </a:ext>
            </a:extLst>
          </p:cNvPr>
          <p:cNvGrpSpPr/>
          <p:nvPr/>
        </p:nvGrpSpPr>
        <p:grpSpPr>
          <a:xfrm>
            <a:off x="78825" y="1455257"/>
            <a:ext cx="7402024" cy="1103594"/>
            <a:chOff x="0" y="1467051"/>
            <a:chExt cx="6858000" cy="1022484"/>
          </a:xfrm>
        </p:grpSpPr>
        <p:sp>
          <p:nvSpPr>
            <p:cNvPr id="105" name="직사각형 104">
              <a:extLst>
                <a:ext uri="{FF2B5EF4-FFF2-40B4-BE49-F238E27FC236}">
                  <a16:creationId xmlns:a16="http://schemas.microsoft.com/office/drawing/2014/main" id="{B567869F-68CB-4378-8D18-6BB3FB0F5201}"/>
                </a:ext>
              </a:extLst>
            </p:cNvPr>
            <p:cNvSpPr/>
            <p:nvPr/>
          </p:nvSpPr>
          <p:spPr>
            <a:xfrm>
              <a:off x="0" y="1486841"/>
              <a:ext cx="6858000" cy="3805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ko-KR" altLang="en-US" sz="1835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고용보험 환급 대상자 </a:t>
              </a:r>
              <a:r>
                <a:rPr lang="en-US" altLang="ko-KR" sz="1835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QR</a:t>
              </a:r>
              <a:r>
                <a:rPr lang="ko-KR" altLang="en-US" sz="1835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코드 출결 필수</a:t>
              </a:r>
              <a:endParaRPr lang="en-US" altLang="ko-KR" sz="1835" spc="-54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  <p:grpSp>
          <p:nvGrpSpPr>
            <p:cNvPr id="125" name="그룹 124">
              <a:extLst>
                <a:ext uri="{FF2B5EF4-FFF2-40B4-BE49-F238E27FC236}">
                  <a16:creationId xmlns:a16="http://schemas.microsoft.com/office/drawing/2014/main" id="{346ECF0D-44A9-41F3-AAFA-8DF56D106B09}"/>
                </a:ext>
              </a:extLst>
            </p:cNvPr>
            <p:cNvGrpSpPr/>
            <p:nvPr/>
          </p:nvGrpSpPr>
          <p:grpSpPr>
            <a:xfrm>
              <a:off x="1525468" y="1467051"/>
              <a:ext cx="204686" cy="169333"/>
              <a:chOff x="-2445894" y="1364689"/>
              <a:chExt cx="204686" cy="169333"/>
            </a:xfrm>
            <a:solidFill>
              <a:srgbClr val="FF0000"/>
            </a:solidFill>
          </p:grpSpPr>
          <p:sp>
            <p:nvSpPr>
              <p:cNvPr id="126" name="Freeform 6">
                <a:extLst>
                  <a:ext uri="{FF2B5EF4-FFF2-40B4-BE49-F238E27FC236}">
                    <a16:creationId xmlns:a16="http://schemas.microsoft.com/office/drawing/2014/main" id="{B06FA24C-456A-4CC8-9B48-A4525E77607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-2445894" y="1364689"/>
                <a:ext cx="90311" cy="169333"/>
              </a:xfrm>
              <a:custGeom>
                <a:avLst/>
                <a:gdLst>
                  <a:gd name="T0" fmla="*/ 40 w 80"/>
                  <a:gd name="T1" fmla="*/ 0 h 149"/>
                  <a:gd name="T2" fmla="*/ 0 w 80"/>
                  <a:gd name="T3" fmla="*/ 40 h 149"/>
                  <a:gd name="T4" fmla="*/ 40 w 80"/>
                  <a:gd name="T5" fmla="*/ 80 h 149"/>
                  <a:gd name="T6" fmla="*/ 54 w 80"/>
                  <a:gd name="T7" fmla="*/ 78 h 149"/>
                  <a:gd name="T8" fmla="*/ 27 w 80"/>
                  <a:gd name="T9" fmla="*/ 149 h 149"/>
                  <a:gd name="T10" fmla="*/ 80 w 80"/>
                  <a:gd name="T11" fmla="*/ 41 h 149"/>
                  <a:gd name="T12" fmla="*/ 80 w 80"/>
                  <a:gd name="T13" fmla="*/ 40 h 149"/>
                  <a:gd name="T14" fmla="*/ 40 w 80"/>
                  <a:gd name="T15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9"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5" y="80"/>
                      <a:pt x="50" y="80"/>
                      <a:pt x="54" y="78"/>
                    </a:cubicBezTo>
                    <a:cubicBezTo>
                      <a:pt x="56" y="109"/>
                      <a:pt x="27" y="149"/>
                      <a:pt x="27" y="149"/>
                    </a:cubicBezTo>
                    <a:cubicBezTo>
                      <a:pt x="60" y="124"/>
                      <a:pt x="80" y="83"/>
                      <a:pt x="80" y="41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18"/>
                      <a:pt x="63" y="0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115">
                  <a:ln>
                    <a:solidFill>
                      <a:srgbClr val="FFFFFF">
                        <a:alpha val="0"/>
                      </a:srgbClr>
                    </a:solidFill>
                  </a:ln>
                </a:endParaRPr>
              </a:p>
            </p:txBody>
          </p:sp>
          <p:sp>
            <p:nvSpPr>
              <p:cNvPr id="127" name="Freeform 6">
                <a:extLst>
                  <a:ext uri="{FF2B5EF4-FFF2-40B4-BE49-F238E27FC236}">
                    <a16:creationId xmlns:a16="http://schemas.microsoft.com/office/drawing/2014/main" id="{6C1D829B-F697-45BC-B3BA-6B2DCFA8DB6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-2331519" y="1364689"/>
                <a:ext cx="90311" cy="169333"/>
              </a:xfrm>
              <a:custGeom>
                <a:avLst/>
                <a:gdLst>
                  <a:gd name="T0" fmla="*/ 40 w 80"/>
                  <a:gd name="T1" fmla="*/ 0 h 149"/>
                  <a:gd name="T2" fmla="*/ 0 w 80"/>
                  <a:gd name="T3" fmla="*/ 40 h 149"/>
                  <a:gd name="T4" fmla="*/ 40 w 80"/>
                  <a:gd name="T5" fmla="*/ 80 h 149"/>
                  <a:gd name="T6" fmla="*/ 54 w 80"/>
                  <a:gd name="T7" fmla="*/ 78 h 149"/>
                  <a:gd name="T8" fmla="*/ 27 w 80"/>
                  <a:gd name="T9" fmla="*/ 149 h 149"/>
                  <a:gd name="T10" fmla="*/ 80 w 80"/>
                  <a:gd name="T11" fmla="*/ 41 h 149"/>
                  <a:gd name="T12" fmla="*/ 80 w 80"/>
                  <a:gd name="T13" fmla="*/ 40 h 149"/>
                  <a:gd name="T14" fmla="*/ 40 w 80"/>
                  <a:gd name="T15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9"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5" y="80"/>
                      <a:pt x="50" y="80"/>
                      <a:pt x="54" y="78"/>
                    </a:cubicBezTo>
                    <a:cubicBezTo>
                      <a:pt x="56" y="109"/>
                      <a:pt x="27" y="149"/>
                      <a:pt x="27" y="149"/>
                    </a:cubicBezTo>
                    <a:cubicBezTo>
                      <a:pt x="60" y="124"/>
                      <a:pt x="80" y="83"/>
                      <a:pt x="80" y="41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18"/>
                      <a:pt x="63" y="0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115">
                  <a:ln>
                    <a:solidFill>
                      <a:srgbClr val="FFFFFF">
                        <a:alpha val="0"/>
                      </a:srgbClr>
                    </a:solidFill>
                  </a:ln>
                </a:endParaRPr>
              </a:p>
            </p:txBody>
          </p:sp>
        </p:grpSp>
        <p:grpSp>
          <p:nvGrpSpPr>
            <p:cNvPr id="128" name="그룹 127">
              <a:extLst>
                <a:ext uri="{FF2B5EF4-FFF2-40B4-BE49-F238E27FC236}">
                  <a16:creationId xmlns:a16="http://schemas.microsoft.com/office/drawing/2014/main" id="{9E6DC699-CF21-41B1-BA8D-64D7FB9FAC61}"/>
                </a:ext>
              </a:extLst>
            </p:cNvPr>
            <p:cNvGrpSpPr/>
            <p:nvPr/>
          </p:nvGrpSpPr>
          <p:grpSpPr>
            <a:xfrm rot="10800000">
              <a:off x="5121658" y="1515179"/>
              <a:ext cx="204686" cy="169333"/>
              <a:chOff x="-2445894" y="1364689"/>
              <a:chExt cx="204686" cy="169333"/>
            </a:xfrm>
            <a:solidFill>
              <a:srgbClr val="FF0000"/>
            </a:solidFill>
          </p:grpSpPr>
          <p:sp>
            <p:nvSpPr>
              <p:cNvPr id="129" name="Freeform 6">
                <a:extLst>
                  <a:ext uri="{FF2B5EF4-FFF2-40B4-BE49-F238E27FC236}">
                    <a16:creationId xmlns:a16="http://schemas.microsoft.com/office/drawing/2014/main" id="{9C6B6771-AFB0-4706-B2C5-557FE484F29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-2445894" y="1364689"/>
                <a:ext cx="90311" cy="169333"/>
              </a:xfrm>
              <a:custGeom>
                <a:avLst/>
                <a:gdLst>
                  <a:gd name="T0" fmla="*/ 40 w 80"/>
                  <a:gd name="T1" fmla="*/ 0 h 149"/>
                  <a:gd name="T2" fmla="*/ 0 w 80"/>
                  <a:gd name="T3" fmla="*/ 40 h 149"/>
                  <a:gd name="T4" fmla="*/ 40 w 80"/>
                  <a:gd name="T5" fmla="*/ 80 h 149"/>
                  <a:gd name="T6" fmla="*/ 54 w 80"/>
                  <a:gd name="T7" fmla="*/ 78 h 149"/>
                  <a:gd name="T8" fmla="*/ 27 w 80"/>
                  <a:gd name="T9" fmla="*/ 149 h 149"/>
                  <a:gd name="T10" fmla="*/ 80 w 80"/>
                  <a:gd name="T11" fmla="*/ 41 h 149"/>
                  <a:gd name="T12" fmla="*/ 80 w 80"/>
                  <a:gd name="T13" fmla="*/ 40 h 149"/>
                  <a:gd name="T14" fmla="*/ 40 w 80"/>
                  <a:gd name="T15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9"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5" y="80"/>
                      <a:pt x="50" y="80"/>
                      <a:pt x="54" y="78"/>
                    </a:cubicBezTo>
                    <a:cubicBezTo>
                      <a:pt x="56" y="109"/>
                      <a:pt x="27" y="149"/>
                      <a:pt x="27" y="149"/>
                    </a:cubicBezTo>
                    <a:cubicBezTo>
                      <a:pt x="60" y="124"/>
                      <a:pt x="80" y="83"/>
                      <a:pt x="80" y="41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18"/>
                      <a:pt x="63" y="0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115">
                  <a:ln>
                    <a:solidFill>
                      <a:srgbClr val="FFFFFF">
                        <a:alpha val="0"/>
                      </a:srgbClr>
                    </a:solidFill>
                  </a:ln>
                </a:endParaRPr>
              </a:p>
            </p:txBody>
          </p:sp>
          <p:sp>
            <p:nvSpPr>
              <p:cNvPr id="130" name="Freeform 6">
                <a:extLst>
                  <a:ext uri="{FF2B5EF4-FFF2-40B4-BE49-F238E27FC236}">
                    <a16:creationId xmlns:a16="http://schemas.microsoft.com/office/drawing/2014/main" id="{CE675F08-2C84-4BE3-A995-6BB0CFC9D7A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-2331519" y="1364689"/>
                <a:ext cx="90311" cy="169333"/>
              </a:xfrm>
              <a:custGeom>
                <a:avLst/>
                <a:gdLst>
                  <a:gd name="T0" fmla="*/ 40 w 80"/>
                  <a:gd name="T1" fmla="*/ 0 h 149"/>
                  <a:gd name="T2" fmla="*/ 0 w 80"/>
                  <a:gd name="T3" fmla="*/ 40 h 149"/>
                  <a:gd name="T4" fmla="*/ 40 w 80"/>
                  <a:gd name="T5" fmla="*/ 80 h 149"/>
                  <a:gd name="T6" fmla="*/ 54 w 80"/>
                  <a:gd name="T7" fmla="*/ 78 h 149"/>
                  <a:gd name="T8" fmla="*/ 27 w 80"/>
                  <a:gd name="T9" fmla="*/ 149 h 149"/>
                  <a:gd name="T10" fmla="*/ 80 w 80"/>
                  <a:gd name="T11" fmla="*/ 41 h 149"/>
                  <a:gd name="T12" fmla="*/ 80 w 80"/>
                  <a:gd name="T13" fmla="*/ 40 h 149"/>
                  <a:gd name="T14" fmla="*/ 40 w 80"/>
                  <a:gd name="T15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0" h="149"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45" y="80"/>
                      <a:pt x="50" y="80"/>
                      <a:pt x="54" y="78"/>
                    </a:cubicBezTo>
                    <a:cubicBezTo>
                      <a:pt x="56" y="109"/>
                      <a:pt x="27" y="149"/>
                      <a:pt x="27" y="149"/>
                    </a:cubicBezTo>
                    <a:cubicBezTo>
                      <a:pt x="60" y="124"/>
                      <a:pt x="80" y="83"/>
                      <a:pt x="80" y="41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18"/>
                      <a:pt x="63" y="0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8694" tIns="49347" rIns="98694" bIns="49347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2115">
                  <a:ln>
                    <a:solidFill>
                      <a:srgbClr val="FFFFFF">
                        <a:alpha val="0"/>
                      </a:srgbClr>
                    </a:solidFill>
                  </a:ln>
                </a:endParaRPr>
              </a:p>
            </p:txBody>
          </p:sp>
        </p:grp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D80911D3-419A-4765-AACF-E4C233B61D29}"/>
                </a:ext>
              </a:extLst>
            </p:cNvPr>
            <p:cNvSpPr/>
            <p:nvPr/>
          </p:nvSpPr>
          <p:spPr>
            <a:xfrm>
              <a:off x="0" y="1866647"/>
              <a:ext cx="6858000" cy="622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20000"/>
                </a:lnSpc>
                <a:defRPr/>
              </a:pPr>
              <a:r>
                <a:rPr lang="ko-KR" altLang="en-US" sz="1619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회원가입</a:t>
              </a:r>
              <a:r>
                <a:rPr lang="en-US" altLang="ko-KR" sz="1619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, </a:t>
              </a:r>
              <a:r>
                <a:rPr lang="ko-KR" altLang="en-US" sz="1619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앱 설치 등의 소용시간으로 지각 처리되지 않도록 </a:t>
              </a:r>
              <a:endParaRPr lang="en-US" altLang="ko-KR" sz="1619" spc="-54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 lvl="0" algn="ctr">
                <a:lnSpc>
                  <a:spcPct val="120000"/>
                </a:lnSpc>
                <a:defRPr/>
              </a:pPr>
              <a:r>
                <a:rPr lang="ko-KR" altLang="en-US" sz="1619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사전에 철저하게 준비를 부탁드립니다</a:t>
              </a:r>
              <a:r>
                <a:rPr lang="en-US" altLang="ko-KR" sz="1619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.</a:t>
              </a:r>
              <a:endParaRPr lang="ko-KR" altLang="en-US" sz="1619" spc="-54" dirty="0">
                <a:ln>
                  <a:solidFill>
                    <a:srgbClr val="4F81BD">
                      <a:alpha val="0"/>
                    </a:srgbClr>
                  </a:solidFill>
                </a:ln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F34CE1BB-9469-4D7D-8F66-18A66A7D6793}"/>
              </a:ext>
            </a:extLst>
          </p:cNvPr>
          <p:cNvGrpSpPr/>
          <p:nvPr/>
        </p:nvGrpSpPr>
        <p:grpSpPr>
          <a:xfrm>
            <a:off x="395076" y="2691264"/>
            <a:ext cx="3198944" cy="740280"/>
            <a:chOff x="554737" y="2847001"/>
            <a:chExt cx="2963832" cy="685872"/>
          </a:xfrm>
        </p:grpSpPr>
        <p:sp>
          <p:nvSpPr>
            <p:cNvPr id="134" name="타원 6">
              <a:extLst>
                <a:ext uri="{FF2B5EF4-FFF2-40B4-BE49-F238E27FC236}">
                  <a16:creationId xmlns:a16="http://schemas.microsoft.com/office/drawing/2014/main" id="{1CAE46B4-03DB-4E88-950D-15FFE99A5423}"/>
                </a:ext>
              </a:extLst>
            </p:cNvPr>
            <p:cNvSpPr/>
            <p:nvPr/>
          </p:nvSpPr>
          <p:spPr bwMode="auto">
            <a:xfrm>
              <a:off x="554737" y="2847001"/>
              <a:ext cx="693420" cy="393523"/>
            </a:xfrm>
            <a:custGeom>
              <a:avLst/>
              <a:gdLst/>
              <a:ahLst/>
              <a:cxnLst/>
              <a:rect l="l" t="t" r="r" b="b"/>
              <a:pathLst>
                <a:path w="1044116" h="592547">
                  <a:moveTo>
                    <a:pt x="522058" y="0"/>
                  </a:moveTo>
                  <a:cubicBezTo>
                    <a:pt x="810383" y="0"/>
                    <a:pt x="1044116" y="233733"/>
                    <a:pt x="1044116" y="522058"/>
                  </a:cubicBezTo>
                  <a:lnTo>
                    <a:pt x="1037010" y="592547"/>
                  </a:lnTo>
                  <a:lnTo>
                    <a:pt x="7106" y="592547"/>
                  </a:lnTo>
                  <a:cubicBezTo>
                    <a:pt x="1622" y="569711"/>
                    <a:pt x="0" y="546074"/>
                    <a:pt x="0" y="522058"/>
                  </a:cubicBezTo>
                  <a:cubicBezTo>
                    <a:pt x="0" y="233733"/>
                    <a:pt x="233733" y="0"/>
                    <a:pt x="522058" y="0"/>
                  </a:cubicBezTo>
                  <a:close/>
                </a:path>
              </a:pathLst>
            </a:custGeom>
            <a:solidFill>
              <a:srgbClr val="039BDF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549908" latinLnBrk="0"/>
              <a:endParaRPr lang="ko-KR" altLang="en-US" sz="1619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0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35" name="한쪽 모서리가 둥근 사각형 50">
              <a:extLst>
                <a:ext uri="{FF2B5EF4-FFF2-40B4-BE49-F238E27FC236}">
                  <a16:creationId xmlns:a16="http://schemas.microsoft.com/office/drawing/2014/main" id="{6A451F7B-D716-4D8A-8080-03D77EC56573}"/>
                </a:ext>
              </a:extLst>
            </p:cNvPr>
            <p:cNvSpPr/>
            <p:nvPr/>
          </p:nvSpPr>
          <p:spPr>
            <a:xfrm>
              <a:off x="554737" y="3144713"/>
              <a:ext cx="2963832" cy="388160"/>
            </a:xfrm>
            <a:prstGeom prst="roundRect">
              <a:avLst/>
            </a:prstGeom>
            <a:solidFill>
              <a:srgbClr val="039BDF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549908" latinLnBrk="0"/>
              <a:r>
                <a:rPr lang="ko-KR" altLang="en-US" sz="1619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KoPub돋움체 Bold" pitchFamily="18" charset="-127"/>
                  <a:ea typeface="KoPub돋움체 Bold" pitchFamily="18" charset="-127"/>
                </a:rPr>
                <a:t>        </a:t>
              </a:r>
              <a:r>
                <a:rPr lang="ko-KR" altLang="en-US" sz="2115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KoPub돋움체 Bold" pitchFamily="18" charset="-127"/>
                  <a:ea typeface="KoPub돋움체 Bold" pitchFamily="18" charset="-127"/>
                </a:rPr>
                <a:t>스마트폰</a:t>
              </a:r>
              <a:r>
                <a:rPr lang="ko-KR" altLang="en-US" sz="1619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 이용 시 </a:t>
              </a:r>
              <a:r>
                <a:rPr lang="en-US" altLang="ko-KR" sz="1619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(</a:t>
              </a:r>
              <a:r>
                <a:rPr lang="ko-KR" altLang="en-US" sz="1619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권장</a:t>
              </a:r>
              <a:r>
                <a:rPr lang="en-US" altLang="ko-KR" sz="1619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)</a:t>
              </a:r>
              <a:endParaRPr lang="ko-KR" altLang="en-US" sz="1619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pic>
          <p:nvPicPr>
            <p:cNvPr id="140" name="그림 139">
              <a:extLst>
                <a:ext uri="{FF2B5EF4-FFF2-40B4-BE49-F238E27FC236}">
                  <a16:creationId xmlns:a16="http://schemas.microsoft.com/office/drawing/2014/main" id="{2874C6F3-A827-47DF-8B02-4A55D2838C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1500"/>
                      </a14:imgEffect>
                      <a14:imgEffect>
                        <a14:saturation sat="3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8793" y="2999536"/>
              <a:ext cx="452457" cy="452457"/>
            </a:xfrm>
            <a:prstGeom prst="rect">
              <a:avLst/>
            </a:prstGeom>
            <a:effectLst/>
          </p:spPr>
        </p:pic>
      </p:grpSp>
      <p:grpSp>
        <p:nvGrpSpPr>
          <p:cNvPr id="156" name="그룹 155">
            <a:extLst>
              <a:ext uri="{FF2B5EF4-FFF2-40B4-BE49-F238E27FC236}">
                <a16:creationId xmlns:a16="http://schemas.microsoft.com/office/drawing/2014/main" id="{28802B93-6306-47DA-A161-4A4CA77D58DA}"/>
              </a:ext>
            </a:extLst>
          </p:cNvPr>
          <p:cNvGrpSpPr/>
          <p:nvPr/>
        </p:nvGrpSpPr>
        <p:grpSpPr>
          <a:xfrm>
            <a:off x="3895190" y="2691264"/>
            <a:ext cx="3198944" cy="740280"/>
            <a:chOff x="554737" y="2847001"/>
            <a:chExt cx="2963832" cy="685872"/>
          </a:xfrm>
        </p:grpSpPr>
        <p:sp>
          <p:nvSpPr>
            <p:cNvPr id="157" name="타원 6">
              <a:extLst>
                <a:ext uri="{FF2B5EF4-FFF2-40B4-BE49-F238E27FC236}">
                  <a16:creationId xmlns:a16="http://schemas.microsoft.com/office/drawing/2014/main" id="{BBD257A2-6ACB-49B6-9FED-095747A42D1A}"/>
                </a:ext>
              </a:extLst>
            </p:cNvPr>
            <p:cNvSpPr/>
            <p:nvPr/>
          </p:nvSpPr>
          <p:spPr bwMode="auto">
            <a:xfrm>
              <a:off x="554737" y="2847001"/>
              <a:ext cx="693420" cy="393523"/>
            </a:xfrm>
            <a:custGeom>
              <a:avLst/>
              <a:gdLst/>
              <a:ahLst/>
              <a:cxnLst/>
              <a:rect l="l" t="t" r="r" b="b"/>
              <a:pathLst>
                <a:path w="1044116" h="592547">
                  <a:moveTo>
                    <a:pt x="522058" y="0"/>
                  </a:moveTo>
                  <a:cubicBezTo>
                    <a:pt x="810383" y="0"/>
                    <a:pt x="1044116" y="233733"/>
                    <a:pt x="1044116" y="522058"/>
                  </a:cubicBezTo>
                  <a:lnTo>
                    <a:pt x="1037010" y="592547"/>
                  </a:lnTo>
                  <a:lnTo>
                    <a:pt x="7106" y="592547"/>
                  </a:lnTo>
                  <a:cubicBezTo>
                    <a:pt x="1622" y="569711"/>
                    <a:pt x="0" y="546074"/>
                    <a:pt x="0" y="522058"/>
                  </a:cubicBezTo>
                  <a:cubicBezTo>
                    <a:pt x="0" y="233733"/>
                    <a:pt x="233733" y="0"/>
                    <a:pt x="522058" y="0"/>
                  </a:cubicBezTo>
                  <a:close/>
                </a:path>
              </a:pathLst>
            </a:custGeom>
            <a:solidFill>
              <a:srgbClr val="039BDF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549908" latinLnBrk="0"/>
              <a:endParaRPr lang="ko-KR" altLang="en-US" sz="1619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0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58" name="한쪽 모서리가 둥근 사각형 50">
              <a:extLst>
                <a:ext uri="{FF2B5EF4-FFF2-40B4-BE49-F238E27FC236}">
                  <a16:creationId xmlns:a16="http://schemas.microsoft.com/office/drawing/2014/main" id="{DB3F1258-D268-460A-9EBF-26B3AC84C5D4}"/>
                </a:ext>
              </a:extLst>
            </p:cNvPr>
            <p:cNvSpPr/>
            <p:nvPr/>
          </p:nvSpPr>
          <p:spPr>
            <a:xfrm>
              <a:off x="554737" y="3144713"/>
              <a:ext cx="2963832" cy="388160"/>
            </a:xfrm>
            <a:prstGeom prst="roundRect">
              <a:avLst/>
            </a:prstGeom>
            <a:solidFill>
              <a:srgbClr val="039BDF"/>
            </a:solidFill>
            <a:ln w="635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549908" latinLnBrk="0"/>
              <a:r>
                <a:rPr lang="en-US" altLang="ko-KR" sz="2115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KoPub돋움체 Bold" pitchFamily="18" charset="-127"/>
                  <a:ea typeface="KoPub돋움체 Bold" pitchFamily="18" charset="-127"/>
                </a:rPr>
                <a:t>   PC</a:t>
              </a:r>
              <a:r>
                <a:rPr lang="ko-KR" altLang="en-US" sz="1619" kern="0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 이용 시</a:t>
              </a:r>
            </a:p>
          </p:txBody>
        </p:sp>
      </p:grpSp>
      <p:grpSp>
        <p:nvGrpSpPr>
          <p:cNvPr id="143" name="그룹 142">
            <a:extLst>
              <a:ext uri="{FF2B5EF4-FFF2-40B4-BE49-F238E27FC236}">
                <a16:creationId xmlns:a16="http://schemas.microsoft.com/office/drawing/2014/main" id="{20E08FF0-7E9E-4B0F-99CA-565A9BA62D5E}"/>
              </a:ext>
            </a:extLst>
          </p:cNvPr>
          <p:cNvGrpSpPr/>
          <p:nvPr/>
        </p:nvGrpSpPr>
        <p:grpSpPr>
          <a:xfrm>
            <a:off x="471714" y="3519902"/>
            <a:ext cx="3160757" cy="341504"/>
            <a:chOff x="289911" y="7227747"/>
            <a:chExt cx="2928452" cy="316405"/>
          </a:xfrm>
        </p:grpSpPr>
        <p:sp>
          <p:nvSpPr>
            <p:cNvPr id="144" name="TextBox 143">
              <a:extLst>
                <a:ext uri="{FF2B5EF4-FFF2-40B4-BE49-F238E27FC236}">
                  <a16:creationId xmlns:a16="http://schemas.microsoft.com/office/drawing/2014/main" id="{CC413B0E-5C32-4B71-8BA5-534A0CCD9A31}"/>
                </a:ext>
              </a:extLst>
            </p:cNvPr>
            <p:cNvSpPr txBox="1"/>
            <p:nvPr/>
          </p:nvSpPr>
          <p:spPr>
            <a:xfrm>
              <a:off x="481120" y="7227747"/>
              <a:ext cx="2737243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고용노동부 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HRD-NET 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앱 설치</a:t>
              </a:r>
            </a:p>
          </p:txBody>
        </p:sp>
        <p:pic>
          <p:nvPicPr>
            <p:cNvPr id="145" name="그림 144">
              <a:extLst>
                <a:ext uri="{FF2B5EF4-FFF2-40B4-BE49-F238E27FC236}">
                  <a16:creationId xmlns:a16="http://schemas.microsoft.com/office/drawing/2014/main" id="{E952CEF2-1108-4471-B62E-5CC24C4E1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160" name="그룹 159">
            <a:extLst>
              <a:ext uri="{FF2B5EF4-FFF2-40B4-BE49-F238E27FC236}">
                <a16:creationId xmlns:a16="http://schemas.microsoft.com/office/drawing/2014/main" id="{557479A2-4888-40EB-B3B2-96F512AB9B96}"/>
              </a:ext>
            </a:extLst>
          </p:cNvPr>
          <p:cNvGrpSpPr/>
          <p:nvPr/>
        </p:nvGrpSpPr>
        <p:grpSpPr>
          <a:xfrm>
            <a:off x="3971828" y="3519902"/>
            <a:ext cx="3530582" cy="341504"/>
            <a:chOff x="289911" y="7227747"/>
            <a:chExt cx="3271096" cy="316405"/>
          </a:xfrm>
        </p:grpSpPr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87055F10-0726-4CD6-99CB-57E8C2507A5B}"/>
                </a:ext>
              </a:extLst>
            </p:cNvPr>
            <p:cNvSpPr txBox="1"/>
            <p:nvPr/>
          </p:nvSpPr>
          <p:spPr>
            <a:xfrm>
              <a:off x="481120" y="7227747"/>
              <a:ext cx="3079887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1619" spc="-76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고용노동부 </a:t>
              </a:r>
              <a:r>
                <a:rPr lang="en-US" altLang="ko-KR" sz="1619" spc="-76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HRD-NET </a:t>
              </a:r>
              <a:r>
                <a:rPr lang="ko-KR" altLang="en-US" sz="1619" spc="-76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홈페이지 접속</a:t>
              </a:r>
            </a:p>
          </p:txBody>
        </p:sp>
        <p:pic>
          <p:nvPicPr>
            <p:cNvPr id="171" name="그림 170">
              <a:extLst>
                <a:ext uri="{FF2B5EF4-FFF2-40B4-BE49-F238E27FC236}">
                  <a16:creationId xmlns:a16="http://schemas.microsoft.com/office/drawing/2014/main" id="{0493176A-D9F4-4A7B-A04D-18672BDF37C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146" name="그룹 145">
            <a:extLst>
              <a:ext uri="{FF2B5EF4-FFF2-40B4-BE49-F238E27FC236}">
                <a16:creationId xmlns:a16="http://schemas.microsoft.com/office/drawing/2014/main" id="{7B7C6C7E-368F-4BDE-BA8E-6E37C1B9CA9E}"/>
              </a:ext>
            </a:extLst>
          </p:cNvPr>
          <p:cNvGrpSpPr/>
          <p:nvPr/>
        </p:nvGrpSpPr>
        <p:grpSpPr>
          <a:xfrm>
            <a:off x="471714" y="3928287"/>
            <a:ext cx="3160757" cy="341504"/>
            <a:chOff x="289911" y="7227747"/>
            <a:chExt cx="2928452" cy="316405"/>
          </a:xfrm>
        </p:grpSpPr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F89B585B-AC63-4F72-A0EB-5DF84F057A75}"/>
                </a:ext>
              </a:extLst>
            </p:cNvPr>
            <p:cNvSpPr txBox="1"/>
            <p:nvPr/>
          </p:nvSpPr>
          <p:spPr>
            <a:xfrm>
              <a:off x="481120" y="7227747"/>
              <a:ext cx="2737243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회원가입 후 로그인</a:t>
              </a:r>
            </a:p>
          </p:txBody>
        </p:sp>
        <p:pic>
          <p:nvPicPr>
            <p:cNvPr id="148" name="그림 147">
              <a:extLst>
                <a:ext uri="{FF2B5EF4-FFF2-40B4-BE49-F238E27FC236}">
                  <a16:creationId xmlns:a16="http://schemas.microsoft.com/office/drawing/2014/main" id="{1C1D957D-7E4A-4A64-AC44-DB319F340E6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186" name="그룹 185">
            <a:extLst>
              <a:ext uri="{FF2B5EF4-FFF2-40B4-BE49-F238E27FC236}">
                <a16:creationId xmlns:a16="http://schemas.microsoft.com/office/drawing/2014/main" id="{BD794C77-4CB9-438C-AB78-14600CE2DA3D}"/>
              </a:ext>
            </a:extLst>
          </p:cNvPr>
          <p:cNvGrpSpPr/>
          <p:nvPr/>
        </p:nvGrpSpPr>
        <p:grpSpPr>
          <a:xfrm>
            <a:off x="3971828" y="3928287"/>
            <a:ext cx="3720505" cy="341504"/>
            <a:chOff x="289911" y="7227747"/>
            <a:chExt cx="3447060" cy="316405"/>
          </a:xfrm>
        </p:grpSpPr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7960E9D1-13E8-4DBC-86DE-BC8FA5577A2A}"/>
                </a:ext>
              </a:extLst>
            </p:cNvPr>
            <p:cNvSpPr txBox="1"/>
            <p:nvPr/>
          </p:nvSpPr>
          <p:spPr>
            <a:xfrm>
              <a:off x="481120" y="7227747"/>
              <a:ext cx="3255851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1619" spc="-76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개인</a:t>
              </a:r>
              <a:r>
                <a:rPr lang="en-US" altLang="ko-KR" sz="1619" spc="-76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/</a:t>
              </a:r>
              <a:r>
                <a:rPr lang="ko-KR" altLang="en-US" sz="1619" spc="-76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일반회원으로 회원가입 후 로그인</a:t>
              </a:r>
            </a:p>
          </p:txBody>
        </p:sp>
        <p:pic>
          <p:nvPicPr>
            <p:cNvPr id="188" name="그림 187">
              <a:extLst>
                <a:ext uri="{FF2B5EF4-FFF2-40B4-BE49-F238E27FC236}">
                  <a16:creationId xmlns:a16="http://schemas.microsoft.com/office/drawing/2014/main" id="{D1549146-4222-4974-8B53-977C265BC0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149" name="그룹 148">
            <a:extLst>
              <a:ext uri="{FF2B5EF4-FFF2-40B4-BE49-F238E27FC236}">
                <a16:creationId xmlns:a16="http://schemas.microsoft.com/office/drawing/2014/main" id="{7EA49E03-CAB9-4935-AEBA-9E4682C5B370}"/>
              </a:ext>
            </a:extLst>
          </p:cNvPr>
          <p:cNvGrpSpPr/>
          <p:nvPr/>
        </p:nvGrpSpPr>
        <p:grpSpPr>
          <a:xfrm>
            <a:off x="471714" y="4336667"/>
            <a:ext cx="3160757" cy="341504"/>
            <a:chOff x="289911" y="7227747"/>
            <a:chExt cx="2928452" cy="316405"/>
          </a:xfrm>
        </p:grpSpPr>
        <p:sp>
          <p:nvSpPr>
            <p:cNvPr id="150" name="TextBox 149">
              <a:extLst>
                <a:ext uri="{FF2B5EF4-FFF2-40B4-BE49-F238E27FC236}">
                  <a16:creationId xmlns:a16="http://schemas.microsoft.com/office/drawing/2014/main" id="{9F88242C-6C79-4C6F-862A-2363D70F5E57}"/>
                </a:ext>
              </a:extLst>
            </p:cNvPr>
            <p:cNvSpPr txBox="1"/>
            <p:nvPr/>
          </p:nvSpPr>
          <p:spPr>
            <a:xfrm>
              <a:off x="481120" y="7227747"/>
              <a:ext cx="2737243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『MY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서비스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』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에서 실명인증 진행 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(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必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)</a:t>
              </a:r>
            </a:p>
          </p:txBody>
        </p:sp>
        <p:pic>
          <p:nvPicPr>
            <p:cNvPr id="151" name="그림 150">
              <a:extLst>
                <a:ext uri="{FF2B5EF4-FFF2-40B4-BE49-F238E27FC236}">
                  <a16:creationId xmlns:a16="http://schemas.microsoft.com/office/drawing/2014/main" id="{4E9166B9-16E1-49C3-820E-9C9755725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189" name="그룹 188">
            <a:extLst>
              <a:ext uri="{FF2B5EF4-FFF2-40B4-BE49-F238E27FC236}">
                <a16:creationId xmlns:a16="http://schemas.microsoft.com/office/drawing/2014/main" id="{F4ED21DA-E808-43B0-BED8-407F55DB3C82}"/>
              </a:ext>
            </a:extLst>
          </p:cNvPr>
          <p:cNvGrpSpPr/>
          <p:nvPr/>
        </p:nvGrpSpPr>
        <p:grpSpPr>
          <a:xfrm>
            <a:off x="3971828" y="4336672"/>
            <a:ext cx="3160757" cy="341504"/>
            <a:chOff x="289911" y="7227747"/>
            <a:chExt cx="2928452" cy="316405"/>
          </a:xfrm>
        </p:grpSpPr>
        <p:sp>
          <p:nvSpPr>
            <p:cNvPr id="190" name="TextBox 189">
              <a:extLst>
                <a:ext uri="{FF2B5EF4-FFF2-40B4-BE49-F238E27FC236}">
                  <a16:creationId xmlns:a16="http://schemas.microsoft.com/office/drawing/2014/main" id="{F80FE1FB-19B5-4DC2-8B4F-0C77F39301DF}"/>
                </a:ext>
              </a:extLst>
            </p:cNvPr>
            <p:cNvSpPr txBox="1"/>
            <p:nvPr/>
          </p:nvSpPr>
          <p:spPr>
            <a:xfrm>
              <a:off x="481120" y="7227747"/>
              <a:ext cx="2737243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사이트 상단 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『MY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서비스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』 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클릭</a:t>
              </a:r>
              <a:endPara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  <a:cs typeface="Tahoma" panose="020B0604030504040204" pitchFamily="34" charset="0"/>
              </a:endParaRPr>
            </a:p>
          </p:txBody>
        </p:sp>
        <p:pic>
          <p:nvPicPr>
            <p:cNvPr id="191" name="그림 190">
              <a:extLst>
                <a:ext uri="{FF2B5EF4-FFF2-40B4-BE49-F238E27FC236}">
                  <a16:creationId xmlns:a16="http://schemas.microsoft.com/office/drawing/2014/main" id="{14BBA0B3-F2B0-4A55-9EB6-D445AE98E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153" name="그룹 152">
            <a:extLst>
              <a:ext uri="{FF2B5EF4-FFF2-40B4-BE49-F238E27FC236}">
                <a16:creationId xmlns:a16="http://schemas.microsoft.com/office/drawing/2014/main" id="{6954BEF3-DEF2-4328-B262-0F5A6566A97C}"/>
              </a:ext>
            </a:extLst>
          </p:cNvPr>
          <p:cNvGrpSpPr/>
          <p:nvPr/>
        </p:nvGrpSpPr>
        <p:grpSpPr>
          <a:xfrm>
            <a:off x="471714" y="4745051"/>
            <a:ext cx="3160757" cy="590675"/>
            <a:chOff x="289911" y="7227747"/>
            <a:chExt cx="2928452" cy="547263"/>
          </a:xfrm>
        </p:grpSpPr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BC76628C-EFB0-4561-ACFA-D3149E7A8B6B}"/>
                </a:ext>
              </a:extLst>
            </p:cNvPr>
            <p:cNvSpPr txBox="1"/>
            <p:nvPr/>
          </p:nvSpPr>
          <p:spPr>
            <a:xfrm>
              <a:off x="481120" y="7227747"/>
              <a:ext cx="2737243" cy="547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위치기반 시스템이기 때문에</a:t>
              </a:r>
              <a:endPara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endParaRPr>
            </a:p>
            <a:p>
              <a:pPr lvl="0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강의장에 도착해야 버튼 활성화됨</a:t>
              </a:r>
              <a:endParaRPr lang="en-US" altLang="ko-KR" sz="1619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  <a:cs typeface="Tahoma" panose="020B0604030504040204" pitchFamily="34" charset="0"/>
              </a:endParaRPr>
            </a:p>
          </p:txBody>
        </p:sp>
        <p:pic>
          <p:nvPicPr>
            <p:cNvPr id="155" name="그림 154">
              <a:extLst>
                <a:ext uri="{FF2B5EF4-FFF2-40B4-BE49-F238E27FC236}">
                  <a16:creationId xmlns:a16="http://schemas.microsoft.com/office/drawing/2014/main" id="{76AD8D90-ECDC-415E-B211-C8AD123D89D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grpSp>
        <p:nvGrpSpPr>
          <p:cNvPr id="192" name="그룹 191">
            <a:extLst>
              <a:ext uri="{FF2B5EF4-FFF2-40B4-BE49-F238E27FC236}">
                <a16:creationId xmlns:a16="http://schemas.microsoft.com/office/drawing/2014/main" id="{1E2A65EB-C928-44D2-B6A1-366A4FC9007F}"/>
              </a:ext>
            </a:extLst>
          </p:cNvPr>
          <p:cNvGrpSpPr/>
          <p:nvPr/>
        </p:nvGrpSpPr>
        <p:grpSpPr>
          <a:xfrm>
            <a:off x="3971828" y="4745053"/>
            <a:ext cx="3160757" cy="590675"/>
            <a:chOff x="289911" y="7227747"/>
            <a:chExt cx="2928452" cy="547263"/>
          </a:xfrm>
        </p:grpSpPr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65E39952-D4E8-40A0-AE80-9259F0191B41}"/>
                </a:ext>
              </a:extLst>
            </p:cNvPr>
            <p:cNvSpPr txBox="1"/>
            <p:nvPr/>
          </p:nvSpPr>
          <p:spPr>
            <a:xfrm>
              <a:off x="481120" y="7227747"/>
              <a:ext cx="2737243" cy="547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『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회원정보관리→회원정보변경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』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 </a:t>
              </a:r>
              <a:b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</a:b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  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클릭 릭 후 실명인증 진행 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(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必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rgbClr val="FF0000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)</a:t>
              </a:r>
            </a:p>
          </p:txBody>
        </p:sp>
        <p:pic>
          <p:nvPicPr>
            <p:cNvPr id="194" name="그림 193">
              <a:extLst>
                <a:ext uri="{FF2B5EF4-FFF2-40B4-BE49-F238E27FC236}">
                  <a16:creationId xmlns:a16="http://schemas.microsoft.com/office/drawing/2014/main" id="{839C2EDD-12BB-4A22-A7DC-FAB2E23AD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911" y="7258877"/>
              <a:ext cx="179334" cy="223037"/>
            </a:xfrm>
            <a:prstGeom prst="rect">
              <a:avLst/>
            </a:prstGeom>
          </p:spPr>
        </p:pic>
      </p:grpSp>
      <p:pic>
        <p:nvPicPr>
          <p:cNvPr id="137" name="그림 136">
            <a:extLst>
              <a:ext uri="{FF2B5EF4-FFF2-40B4-BE49-F238E27FC236}">
                <a16:creationId xmlns:a16="http://schemas.microsoft.com/office/drawing/2014/main" id="{ED74958B-C7EC-4305-BDF7-C9E4EDF7B64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279" y="2788965"/>
            <a:ext cx="503347" cy="629762"/>
          </a:xfrm>
          <a:prstGeom prst="rect">
            <a:avLst/>
          </a:prstGeom>
          <a:effectLst/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C680A950-1465-4799-A6CC-79FC92E088F7}"/>
              </a:ext>
            </a:extLst>
          </p:cNvPr>
          <p:cNvGrpSpPr/>
          <p:nvPr/>
        </p:nvGrpSpPr>
        <p:grpSpPr>
          <a:xfrm>
            <a:off x="3971828" y="5402585"/>
            <a:ext cx="3160757" cy="341504"/>
            <a:chOff x="3500005" y="4958013"/>
            <a:chExt cx="2928452" cy="316405"/>
          </a:xfrm>
        </p:grpSpPr>
        <p:sp>
          <p:nvSpPr>
            <p:cNvPr id="196" name="TextBox 195">
              <a:extLst>
                <a:ext uri="{FF2B5EF4-FFF2-40B4-BE49-F238E27FC236}">
                  <a16:creationId xmlns:a16="http://schemas.microsoft.com/office/drawing/2014/main" id="{567DDFD8-C8A8-4479-A9F3-C24DA38FC1E1}"/>
                </a:ext>
              </a:extLst>
            </p:cNvPr>
            <p:cNvSpPr txBox="1"/>
            <p:nvPr/>
          </p:nvSpPr>
          <p:spPr>
            <a:xfrm>
              <a:off x="3691214" y="4958013"/>
              <a:ext cx="2737243" cy="316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고용노동부 </a:t>
              </a:r>
              <a:r>
                <a:rPr lang="en-US" altLang="ko-KR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HRD-NET </a:t>
              </a: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앱 설치</a:t>
              </a:r>
            </a:p>
          </p:txBody>
        </p:sp>
        <p:pic>
          <p:nvPicPr>
            <p:cNvPr id="197" name="그림 196">
              <a:extLst>
                <a:ext uri="{FF2B5EF4-FFF2-40B4-BE49-F238E27FC236}">
                  <a16:creationId xmlns:a16="http://schemas.microsoft.com/office/drawing/2014/main" id="{0B59A079-8CCB-4EA6-B9E2-A97FE1E6C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00005" y="4989143"/>
              <a:ext cx="179334" cy="223037"/>
            </a:xfrm>
            <a:prstGeom prst="rect">
              <a:avLst/>
            </a:prstGeom>
          </p:spPr>
        </p:pic>
      </p:grpSp>
      <p:cxnSp>
        <p:nvCxnSpPr>
          <p:cNvPr id="201" name="직선 연결선 200">
            <a:extLst>
              <a:ext uri="{FF2B5EF4-FFF2-40B4-BE49-F238E27FC236}">
                <a16:creationId xmlns:a16="http://schemas.microsoft.com/office/drawing/2014/main" id="{5B162824-76E0-457D-9DA1-40599B0AE435}"/>
              </a:ext>
            </a:extLst>
          </p:cNvPr>
          <p:cNvCxnSpPr>
            <a:cxnSpLocks/>
          </p:cNvCxnSpPr>
          <p:nvPr/>
        </p:nvCxnSpPr>
        <p:spPr>
          <a:xfrm>
            <a:off x="349170" y="6249515"/>
            <a:ext cx="6838615" cy="0"/>
          </a:xfrm>
          <a:prstGeom prst="line">
            <a:avLst/>
          </a:prstGeom>
          <a:noFill/>
          <a:ln w="12700" cap="rnd" cmpd="sng" algn="ctr">
            <a:solidFill>
              <a:srgbClr val="1763A9"/>
            </a:solidFill>
            <a:prstDash val="solid"/>
            <a:tailEnd type="oval" w="lg" len="lg"/>
          </a:ln>
          <a:effectLst/>
        </p:spPr>
      </p:cxnSp>
      <p:sp>
        <p:nvSpPr>
          <p:cNvPr id="202" name="TextBox 201">
            <a:extLst>
              <a:ext uri="{FF2B5EF4-FFF2-40B4-BE49-F238E27FC236}">
                <a16:creationId xmlns:a16="http://schemas.microsoft.com/office/drawing/2014/main" id="{FAD489B5-F576-4C04-B805-488BEE49E301}"/>
              </a:ext>
            </a:extLst>
          </p:cNvPr>
          <p:cNvSpPr txBox="1"/>
          <p:nvPr/>
        </p:nvSpPr>
        <p:spPr>
          <a:xfrm>
            <a:off x="349168" y="5910686"/>
            <a:ext cx="1721410" cy="355467"/>
          </a:xfrm>
          <a:prstGeom prst="rect">
            <a:avLst/>
          </a:prstGeom>
          <a:solidFill>
            <a:srgbClr val="0054A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R="0" lvl="0" indent="0" algn="ctr" defTabSz="457200" fontAlgn="auto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0" i="0" u="none" strike="noStrike" cap="none" spc="0" normalizeH="0" baseline="0">
                <a:ln w="12700">
                  <a:solidFill>
                    <a:srgbClr val="4472C4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defTabSz="493456">
              <a:spcBef>
                <a:spcPts val="540"/>
              </a:spcBef>
              <a:defRPr/>
            </a:pPr>
            <a:r>
              <a:rPr lang="ko-KR" altLang="en-US" sz="1835" dirty="0"/>
              <a:t>모바일 식권</a:t>
            </a:r>
          </a:p>
        </p:txBody>
      </p:sp>
      <p:sp>
        <p:nvSpPr>
          <p:cNvPr id="203" name="직사각형 202">
            <a:extLst>
              <a:ext uri="{FF2B5EF4-FFF2-40B4-BE49-F238E27FC236}">
                <a16:creationId xmlns:a16="http://schemas.microsoft.com/office/drawing/2014/main" id="{5C94FD89-90DE-429F-853F-413D83B96B6F}"/>
              </a:ext>
            </a:extLst>
          </p:cNvPr>
          <p:cNvSpPr/>
          <p:nvPr/>
        </p:nvSpPr>
        <p:spPr bwMode="auto">
          <a:xfrm>
            <a:off x="351651" y="5910686"/>
            <a:ext cx="116567" cy="356535"/>
          </a:xfrm>
          <a:prstGeom prst="rect">
            <a:avLst/>
          </a:prstGeom>
          <a:solidFill>
            <a:srgbClr val="002953"/>
          </a:solidFill>
          <a:ln w="9525">
            <a:noFill/>
            <a:round/>
            <a:headEnd/>
            <a:tailEnd/>
          </a:ln>
          <a:effectLst/>
        </p:spPr>
        <p:txBody>
          <a:bodyPr wrap="none" rtlCol="0" anchor="ctr"/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73854" latinLnBrk="0">
              <a:defRPr/>
            </a:pPr>
            <a:endParaRPr lang="ko-KR" altLang="en-US" sz="1511" kern="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동녘B" pitchFamily="18" charset="-127"/>
              <a:ea typeface="HY동녘B" pitchFamily="18" charset="-127"/>
              <a:cs typeface="Tahoma" pitchFamily="34" charset="0"/>
            </a:endParaRPr>
          </a:p>
        </p:txBody>
      </p:sp>
      <p:sp>
        <p:nvSpPr>
          <p:cNvPr id="204" name="직사각형 203">
            <a:extLst>
              <a:ext uri="{FF2B5EF4-FFF2-40B4-BE49-F238E27FC236}">
                <a16:creationId xmlns:a16="http://schemas.microsoft.com/office/drawing/2014/main" id="{364F2237-974C-4DF7-8E89-E47560862416}"/>
              </a:ext>
            </a:extLst>
          </p:cNvPr>
          <p:cNvSpPr/>
          <p:nvPr/>
        </p:nvSpPr>
        <p:spPr>
          <a:xfrm>
            <a:off x="358818" y="6261528"/>
            <a:ext cx="6781724" cy="938447"/>
          </a:xfrm>
          <a:prstGeom prst="rect">
            <a:avLst/>
          </a:prstGeom>
          <a:solidFill>
            <a:srgbClr val="0156A5">
              <a:alpha val="10196"/>
            </a:srgbClr>
          </a:solidFill>
          <a:ln>
            <a:noFill/>
          </a:ln>
        </p:spPr>
        <p:txBody>
          <a:bodyPr wrap="square" rtlCol="0">
            <a:noAutofit/>
          </a:bodyPr>
          <a:lstStyle/>
          <a:p>
            <a:pPr algn="ctr" defTabSz="986912">
              <a:defRPr/>
            </a:pPr>
            <a:endParaRPr kumimoji="1" lang="ko-KR" altLang="en-US" sz="1295" spc="324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white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1FEAC977-E91F-4F32-B9E5-509603EE329B}"/>
              </a:ext>
            </a:extLst>
          </p:cNvPr>
          <p:cNvGrpSpPr/>
          <p:nvPr/>
        </p:nvGrpSpPr>
        <p:grpSpPr>
          <a:xfrm>
            <a:off x="549465" y="6337466"/>
            <a:ext cx="3391979" cy="373307"/>
            <a:chOff x="436050" y="6049805"/>
            <a:chExt cx="3142680" cy="345870"/>
          </a:xfrm>
        </p:grpSpPr>
        <p:sp>
          <p:nvSpPr>
            <p:cNvPr id="205" name="TextBox 204">
              <a:extLst>
                <a:ext uri="{FF2B5EF4-FFF2-40B4-BE49-F238E27FC236}">
                  <a16:creationId xmlns:a16="http://schemas.microsoft.com/office/drawing/2014/main" id="{1921F2C6-FD87-42FF-8BBE-9043293B7D46}"/>
                </a:ext>
              </a:extLst>
            </p:cNvPr>
            <p:cNvSpPr txBox="1"/>
            <p:nvPr/>
          </p:nvSpPr>
          <p:spPr>
            <a:xfrm>
              <a:off x="616969" y="6049805"/>
              <a:ext cx="2961761" cy="3458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155575" indent="-155575" fontAlgn="base" latinLnBrk="0">
                <a:lnSpc>
                  <a:spcPct val="120000"/>
                </a:lnSpc>
                <a:spcBef>
                  <a:spcPts val="100"/>
                </a:spcBef>
                <a:spcAft>
                  <a:spcPct val="0"/>
                </a:spcAft>
                <a:buClr>
                  <a:srgbClr val="005CC4"/>
                </a:buClr>
                <a:buSzPct val="100000"/>
                <a:buFont typeface="Wingdings" panose="05000000000000000000" pitchFamily="2" charset="2"/>
                <a:buChar char="§"/>
                <a:defRPr sz="1400" spc="-5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Medium"/>
                  <a:ea typeface="KoPub돋움체 Medium"/>
                  <a:cs typeface="Tahoma" panose="020B0604030504040204" pitchFamily="34" charset="0"/>
                </a:defRPr>
              </a:lvl1pPr>
            </a:lstStyle>
            <a:p>
              <a:pPr marL="0" indent="0">
                <a:buNone/>
                <a:defRPr/>
              </a:pPr>
              <a:r>
                <a:rPr lang="ko-KR" altLang="en-US" sz="1619" dirty="0">
                  <a:solidFill>
                    <a:prstClr val="black"/>
                  </a:solidFill>
                </a:rPr>
                <a:t>모바일 식권 앱 </a:t>
              </a:r>
              <a:r>
                <a:rPr lang="en-US" altLang="ko-KR" sz="1619" dirty="0">
                  <a:solidFill>
                    <a:prstClr val="black"/>
                  </a:solidFill>
                </a:rPr>
                <a:t>『</a:t>
              </a:r>
              <a:r>
                <a:rPr lang="ko-KR" altLang="en-US" sz="1619" dirty="0">
                  <a:solidFill>
                    <a:prstClr val="black"/>
                  </a:solidFill>
                </a:rPr>
                <a:t>올리브식권</a:t>
              </a:r>
              <a:r>
                <a:rPr lang="en-US" altLang="ko-KR" sz="1619" dirty="0">
                  <a:solidFill>
                    <a:prstClr val="black"/>
                  </a:solidFill>
                </a:rPr>
                <a:t>』 </a:t>
              </a:r>
              <a:r>
                <a:rPr lang="ko-KR" altLang="en-US" sz="1619" dirty="0">
                  <a:solidFill>
                    <a:prstClr val="black"/>
                  </a:solidFill>
                </a:rPr>
                <a:t>다운로드</a:t>
              </a:r>
              <a:endParaRPr lang="ko-KR" altLang="en-US" sz="1619" spc="-54" dirty="0">
                <a:solidFill>
                  <a:prstClr val="black"/>
                </a:solidFill>
              </a:endParaRPr>
            </a:p>
          </p:txBody>
        </p:sp>
        <p:grpSp>
          <p:nvGrpSpPr>
            <p:cNvPr id="206" name="그룹 205">
              <a:extLst>
                <a:ext uri="{FF2B5EF4-FFF2-40B4-BE49-F238E27FC236}">
                  <a16:creationId xmlns:a16="http://schemas.microsoft.com/office/drawing/2014/main" id="{7B901C37-2FD8-4674-AD18-7B356F56EB07}"/>
                </a:ext>
              </a:extLst>
            </p:cNvPr>
            <p:cNvGrpSpPr/>
            <p:nvPr/>
          </p:nvGrpSpPr>
          <p:grpSpPr>
            <a:xfrm>
              <a:off x="436050" y="6164868"/>
              <a:ext cx="168537" cy="152736"/>
              <a:chOff x="918553" y="5786903"/>
              <a:chExt cx="440738" cy="399419"/>
            </a:xfrm>
            <a:solidFill>
              <a:sysClr val="window" lastClr="FFFFFF"/>
            </a:solidFill>
          </p:grpSpPr>
          <p:sp>
            <p:nvSpPr>
              <p:cNvPr id="207" name="Freeform 143">
                <a:extLst>
                  <a:ext uri="{FF2B5EF4-FFF2-40B4-BE49-F238E27FC236}">
                    <a16:creationId xmlns:a16="http://schemas.microsoft.com/office/drawing/2014/main" id="{0E835333-DFA1-4EE1-8E64-E78CB812D7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8553" y="5798557"/>
                <a:ext cx="387765" cy="387765"/>
              </a:xfrm>
              <a:custGeom>
                <a:avLst/>
                <a:gdLst>
                  <a:gd name="T0" fmla="*/ 310 w 366"/>
                  <a:gd name="T1" fmla="*/ 310 h 366"/>
                  <a:gd name="T2" fmla="*/ 58 w 366"/>
                  <a:gd name="T3" fmla="*/ 310 h 366"/>
                  <a:gd name="T4" fmla="*/ 58 w 366"/>
                  <a:gd name="T5" fmla="*/ 58 h 366"/>
                  <a:gd name="T6" fmla="*/ 254 w 366"/>
                  <a:gd name="T7" fmla="*/ 58 h 366"/>
                  <a:gd name="T8" fmla="*/ 310 w 366"/>
                  <a:gd name="T9" fmla="*/ 0 h 366"/>
                  <a:gd name="T10" fmla="*/ 0 w 366"/>
                  <a:gd name="T11" fmla="*/ 0 h 366"/>
                  <a:gd name="T12" fmla="*/ 0 w 366"/>
                  <a:gd name="T13" fmla="*/ 366 h 366"/>
                  <a:gd name="T14" fmla="*/ 366 w 366"/>
                  <a:gd name="T15" fmla="*/ 366 h 366"/>
                  <a:gd name="T16" fmla="*/ 366 w 366"/>
                  <a:gd name="T17" fmla="*/ 132 h 366"/>
                  <a:gd name="T18" fmla="*/ 310 w 366"/>
                  <a:gd name="T19" fmla="*/ 188 h 366"/>
                  <a:gd name="T20" fmla="*/ 310 w 366"/>
                  <a:gd name="T21" fmla="*/ 31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66">
                    <a:moveTo>
                      <a:pt x="310" y="310"/>
                    </a:moveTo>
                    <a:lnTo>
                      <a:pt x="58" y="310"/>
                    </a:lnTo>
                    <a:lnTo>
                      <a:pt x="58" y="58"/>
                    </a:lnTo>
                    <a:lnTo>
                      <a:pt x="254" y="58"/>
                    </a:lnTo>
                    <a:lnTo>
                      <a:pt x="310" y="0"/>
                    </a:lnTo>
                    <a:lnTo>
                      <a:pt x="0" y="0"/>
                    </a:lnTo>
                    <a:lnTo>
                      <a:pt x="0" y="366"/>
                    </a:lnTo>
                    <a:lnTo>
                      <a:pt x="366" y="366"/>
                    </a:lnTo>
                    <a:lnTo>
                      <a:pt x="366" y="132"/>
                    </a:lnTo>
                    <a:lnTo>
                      <a:pt x="310" y="188"/>
                    </a:lnTo>
                    <a:lnTo>
                      <a:pt x="310" y="310"/>
                    </a:lnTo>
                    <a:close/>
                  </a:path>
                </a:pathLst>
              </a:custGeom>
              <a:solidFill>
                <a:srgbClr val="6382A1"/>
              </a:solidFill>
              <a:ln>
                <a:noFill/>
              </a:ln>
              <a:ex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549908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1295" ker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08" name="Freeform 144">
                <a:extLst>
                  <a:ext uri="{FF2B5EF4-FFF2-40B4-BE49-F238E27FC236}">
                    <a16:creationId xmlns:a16="http://schemas.microsoft.com/office/drawing/2014/main" id="{3A25AD68-915F-47CA-986E-0A73FD793A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1191" y="5786903"/>
                <a:ext cx="358100" cy="298769"/>
              </a:xfrm>
              <a:custGeom>
                <a:avLst/>
                <a:gdLst>
                  <a:gd name="T0" fmla="*/ 42 w 338"/>
                  <a:gd name="T1" fmla="*/ 145 h 282"/>
                  <a:gd name="T2" fmla="*/ 0 w 338"/>
                  <a:gd name="T3" fmla="*/ 185 h 282"/>
                  <a:gd name="T4" fmla="*/ 98 w 338"/>
                  <a:gd name="T5" fmla="*/ 282 h 282"/>
                  <a:gd name="T6" fmla="*/ 338 w 338"/>
                  <a:gd name="T7" fmla="*/ 40 h 282"/>
                  <a:gd name="T8" fmla="*/ 298 w 338"/>
                  <a:gd name="T9" fmla="*/ 0 h 282"/>
                  <a:gd name="T10" fmla="*/ 98 w 338"/>
                  <a:gd name="T11" fmla="*/ 201 h 282"/>
                  <a:gd name="T12" fmla="*/ 42 w 338"/>
                  <a:gd name="T13" fmla="*/ 145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82">
                    <a:moveTo>
                      <a:pt x="42" y="145"/>
                    </a:moveTo>
                    <a:lnTo>
                      <a:pt x="0" y="185"/>
                    </a:lnTo>
                    <a:lnTo>
                      <a:pt x="98" y="282"/>
                    </a:lnTo>
                    <a:lnTo>
                      <a:pt x="338" y="40"/>
                    </a:lnTo>
                    <a:lnTo>
                      <a:pt x="298" y="0"/>
                    </a:lnTo>
                    <a:lnTo>
                      <a:pt x="98" y="201"/>
                    </a:lnTo>
                    <a:lnTo>
                      <a:pt x="42" y="145"/>
                    </a:lnTo>
                    <a:close/>
                  </a:path>
                </a:pathLst>
              </a:custGeom>
              <a:solidFill>
                <a:srgbClr val="6382A1"/>
              </a:solidFill>
              <a:ln>
                <a:noFill/>
              </a:ln>
              <a:ex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549908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1295" ker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</p:grpSp>
      <p:grpSp>
        <p:nvGrpSpPr>
          <p:cNvPr id="209" name="그룹 208">
            <a:extLst>
              <a:ext uri="{FF2B5EF4-FFF2-40B4-BE49-F238E27FC236}">
                <a16:creationId xmlns:a16="http://schemas.microsoft.com/office/drawing/2014/main" id="{FDFCAA2D-CABD-4CE0-A505-E0C1D17A7887}"/>
              </a:ext>
            </a:extLst>
          </p:cNvPr>
          <p:cNvGrpSpPr/>
          <p:nvPr/>
        </p:nvGrpSpPr>
        <p:grpSpPr>
          <a:xfrm>
            <a:off x="549466" y="6707774"/>
            <a:ext cx="5403748" cy="373307"/>
            <a:chOff x="436050" y="6049805"/>
            <a:chExt cx="5006591" cy="345870"/>
          </a:xfrm>
        </p:grpSpPr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5C1893BD-032C-404B-A029-6FA5BC5D9A3D}"/>
                </a:ext>
              </a:extLst>
            </p:cNvPr>
            <p:cNvSpPr txBox="1"/>
            <p:nvPr/>
          </p:nvSpPr>
          <p:spPr>
            <a:xfrm>
              <a:off x="616969" y="6049805"/>
              <a:ext cx="4825672" cy="3458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155575" indent="-155575" fontAlgn="base" latinLnBrk="0">
                <a:lnSpc>
                  <a:spcPct val="120000"/>
                </a:lnSpc>
                <a:spcBef>
                  <a:spcPts val="100"/>
                </a:spcBef>
                <a:spcAft>
                  <a:spcPct val="0"/>
                </a:spcAft>
                <a:buClr>
                  <a:srgbClr val="005CC4"/>
                </a:buClr>
                <a:buSzPct val="100000"/>
                <a:buFont typeface="Wingdings" panose="05000000000000000000" pitchFamily="2" charset="2"/>
                <a:buChar char="§"/>
                <a:defRPr sz="1400" spc="-5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KoPub돋움체 Medium"/>
                  <a:ea typeface="KoPub돋움체 Medium"/>
                  <a:cs typeface="Tahoma" panose="020B0604030504040204" pitchFamily="34" charset="0"/>
                </a:defRPr>
              </a:lvl1pPr>
            </a:lstStyle>
            <a:p>
              <a:pPr marL="0" indent="0">
                <a:buNone/>
                <a:defRPr/>
              </a:pPr>
              <a:r>
                <a:rPr lang="en-US" altLang="ko-KR" sz="1619" dirty="0">
                  <a:solidFill>
                    <a:prstClr val="black"/>
                  </a:solidFill>
                </a:rPr>
                <a:t>ID : </a:t>
              </a:r>
              <a:r>
                <a:rPr lang="ko-KR" altLang="en-US" sz="1619" dirty="0">
                  <a:solidFill>
                    <a:prstClr val="black"/>
                  </a:solidFill>
                </a:rPr>
                <a:t>본인 휴대폰 번호 </a:t>
              </a:r>
              <a:r>
                <a:rPr lang="en-US" altLang="ko-KR" sz="1619" dirty="0">
                  <a:solidFill>
                    <a:prstClr val="black"/>
                  </a:solidFill>
                </a:rPr>
                <a:t>11</a:t>
              </a:r>
              <a:r>
                <a:rPr lang="ko-KR" altLang="en-US" sz="1619" dirty="0">
                  <a:solidFill>
                    <a:prstClr val="black"/>
                  </a:solidFill>
                </a:rPr>
                <a:t>자리</a:t>
              </a:r>
              <a:r>
                <a:rPr lang="en-US" altLang="ko-KR" sz="1619" dirty="0">
                  <a:solidFill>
                    <a:prstClr val="black"/>
                  </a:solidFill>
                </a:rPr>
                <a:t> / PW : </a:t>
              </a:r>
              <a:r>
                <a:rPr lang="ko-KR" altLang="en-US" sz="1619" dirty="0">
                  <a:solidFill>
                    <a:prstClr val="black"/>
                  </a:solidFill>
                </a:rPr>
                <a:t>휴대폰 번호 마지막 </a:t>
              </a:r>
              <a:r>
                <a:rPr lang="en-US" altLang="ko-KR" sz="1619" dirty="0">
                  <a:solidFill>
                    <a:prstClr val="black"/>
                  </a:solidFill>
                </a:rPr>
                <a:t>4</a:t>
              </a:r>
              <a:r>
                <a:rPr lang="ko-KR" altLang="en-US" sz="1619" dirty="0">
                  <a:solidFill>
                    <a:prstClr val="black"/>
                  </a:solidFill>
                </a:rPr>
                <a:t>자리</a:t>
              </a:r>
            </a:p>
          </p:txBody>
        </p:sp>
        <p:grpSp>
          <p:nvGrpSpPr>
            <p:cNvPr id="211" name="그룹 210">
              <a:extLst>
                <a:ext uri="{FF2B5EF4-FFF2-40B4-BE49-F238E27FC236}">
                  <a16:creationId xmlns:a16="http://schemas.microsoft.com/office/drawing/2014/main" id="{F655D1AE-3EDB-43F0-AC2C-C157BCADE5C5}"/>
                </a:ext>
              </a:extLst>
            </p:cNvPr>
            <p:cNvGrpSpPr/>
            <p:nvPr/>
          </p:nvGrpSpPr>
          <p:grpSpPr>
            <a:xfrm>
              <a:off x="436050" y="6164868"/>
              <a:ext cx="168537" cy="152736"/>
              <a:chOff x="918553" y="5786903"/>
              <a:chExt cx="440738" cy="399419"/>
            </a:xfrm>
            <a:solidFill>
              <a:sysClr val="window" lastClr="FFFFFF"/>
            </a:solidFill>
          </p:grpSpPr>
          <p:sp>
            <p:nvSpPr>
              <p:cNvPr id="212" name="Freeform 143">
                <a:extLst>
                  <a:ext uri="{FF2B5EF4-FFF2-40B4-BE49-F238E27FC236}">
                    <a16:creationId xmlns:a16="http://schemas.microsoft.com/office/drawing/2014/main" id="{ABB61FAB-C05E-45E9-AABA-F535D4B3BC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8553" y="5798557"/>
                <a:ext cx="387765" cy="387765"/>
              </a:xfrm>
              <a:custGeom>
                <a:avLst/>
                <a:gdLst>
                  <a:gd name="T0" fmla="*/ 310 w 366"/>
                  <a:gd name="T1" fmla="*/ 310 h 366"/>
                  <a:gd name="T2" fmla="*/ 58 w 366"/>
                  <a:gd name="T3" fmla="*/ 310 h 366"/>
                  <a:gd name="T4" fmla="*/ 58 w 366"/>
                  <a:gd name="T5" fmla="*/ 58 h 366"/>
                  <a:gd name="T6" fmla="*/ 254 w 366"/>
                  <a:gd name="T7" fmla="*/ 58 h 366"/>
                  <a:gd name="T8" fmla="*/ 310 w 366"/>
                  <a:gd name="T9" fmla="*/ 0 h 366"/>
                  <a:gd name="T10" fmla="*/ 0 w 366"/>
                  <a:gd name="T11" fmla="*/ 0 h 366"/>
                  <a:gd name="T12" fmla="*/ 0 w 366"/>
                  <a:gd name="T13" fmla="*/ 366 h 366"/>
                  <a:gd name="T14" fmla="*/ 366 w 366"/>
                  <a:gd name="T15" fmla="*/ 366 h 366"/>
                  <a:gd name="T16" fmla="*/ 366 w 366"/>
                  <a:gd name="T17" fmla="*/ 132 h 366"/>
                  <a:gd name="T18" fmla="*/ 310 w 366"/>
                  <a:gd name="T19" fmla="*/ 188 h 366"/>
                  <a:gd name="T20" fmla="*/ 310 w 366"/>
                  <a:gd name="T21" fmla="*/ 310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6" h="366">
                    <a:moveTo>
                      <a:pt x="310" y="310"/>
                    </a:moveTo>
                    <a:lnTo>
                      <a:pt x="58" y="310"/>
                    </a:lnTo>
                    <a:lnTo>
                      <a:pt x="58" y="58"/>
                    </a:lnTo>
                    <a:lnTo>
                      <a:pt x="254" y="58"/>
                    </a:lnTo>
                    <a:lnTo>
                      <a:pt x="310" y="0"/>
                    </a:lnTo>
                    <a:lnTo>
                      <a:pt x="0" y="0"/>
                    </a:lnTo>
                    <a:lnTo>
                      <a:pt x="0" y="366"/>
                    </a:lnTo>
                    <a:lnTo>
                      <a:pt x="366" y="366"/>
                    </a:lnTo>
                    <a:lnTo>
                      <a:pt x="366" y="132"/>
                    </a:lnTo>
                    <a:lnTo>
                      <a:pt x="310" y="188"/>
                    </a:lnTo>
                    <a:lnTo>
                      <a:pt x="310" y="310"/>
                    </a:lnTo>
                    <a:close/>
                  </a:path>
                </a:pathLst>
              </a:custGeom>
              <a:solidFill>
                <a:srgbClr val="6382A1"/>
              </a:solidFill>
              <a:ln>
                <a:noFill/>
              </a:ln>
              <a:ex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549908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1295" ker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13" name="Freeform 144">
                <a:extLst>
                  <a:ext uri="{FF2B5EF4-FFF2-40B4-BE49-F238E27FC236}">
                    <a16:creationId xmlns:a16="http://schemas.microsoft.com/office/drawing/2014/main" id="{9D1BAF93-415E-4858-AF4E-38A0E4C0ED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1191" y="5786903"/>
                <a:ext cx="358100" cy="298769"/>
              </a:xfrm>
              <a:custGeom>
                <a:avLst/>
                <a:gdLst>
                  <a:gd name="T0" fmla="*/ 42 w 338"/>
                  <a:gd name="T1" fmla="*/ 145 h 282"/>
                  <a:gd name="T2" fmla="*/ 0 w 338"/>
                  <a:gd name="T3" fmla="*/ 185 h 282"/>
                  <a:gd name="T4" fmla="*/ 98 w 338"/>
                  <a:gd name="T5" fmla="*/ 282 h 282"/>
                  <a:gd name="T6" fmla="*/ 338 w 338"/>
                  <a:gd name="T7" fmla="*/ 40 h 282"/>
                  <a:gd name="T8" fmla="*/ 298 w 338"/>
                  <a:gd name="T9" fmla="*/ 0 h 282"/>
                  <a:gd name="T10" fmla="*/ 98 w 338"/>
                  <a:gd name="T11" fmla="*/ 201 h 282"/>
                  <a:gd name="T12" fmla="*/ 42 w 338"/>
                  <a:gd name="T13" fmla="*/ 145 h 2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8" h="282">
                    <a:moveTo>
                      <a:pt x="42" y="145"/>
                    </a:moveTo>
                    <a:lnTo>
                      <a:pt x="0" y="185"/>
                    </a:lnTo>
                    <a:lnTo>
                      <a:pt x="98" y="282"/>
                    </a:lnTo>
                    <a:lnTo>
                      <a:pt x="338" y="40"/>
                    </a:lnTo>
                    <a:lnTo>
                      <a:pt x="298" y="0"/>
                    </a:lnTo>
                    <a:lnTo>
                      <a:pt x="98" y="201"/>
                    </a:lnTo>
                    <a:lnTo>
                      <a:pt x="42" y="145"/>
                    </a:lnTo>
                    <a:close/>
                  </a:path>
                </a:pathLst>
              </a:custGeom>
              <a:solidFill>
                <a:srgbClr val="6382A1"/>
              </a:solidFill>
              <a:ln>
                <a:noFill/>
              </a:ln>
              <a:extLst/>
            </p:spPr>
            <p:txBody>
              <a:bodyPr wrap="square" lIns="0" tIns="0" rIns="0" bIns="0" rtlCol="0" anchor="ctr" anchorCtr="0">
                <a:noAutofit/>
              </a:bodyPr>
              <a:lstStyle/>
              <a:p>
                <a:pPr algn="ctr" defTabSz="549908" fontAlgn="base" latinLnBrk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ko-KR" altLang="en-US" sz="1295" kern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</p:grpSp>
      <p:pic>
        <p:nvPicPr>
          <p:cNvPr id="23" name="그림 22">
            <a:extLst>
              <a:ext uri="{FF2B5EF4-FFF2-40B4-BE49-F238E27FC236}">
                <a16:creationId xmlns:a16="http://schemas.microsoft.com/office/drawing/2014/main" id="{A1BFCEA7-BC93-4A93-AB3A-4331EA5BDFF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21141"/>
          <a:stretch/>
        </p:blipFill>
        <p:spPr>
          <a:xfrm>
            <a:off x="477339" y="7367004"/>
            <a:ext cx="1473610" cy="1932160"/>
          </a:xfrm>
          <a:prstGeom prst="rect">
            <a:avLst/>
          </a:prstGeom>
        </p:spPr>
      </p:pic>
      <p:sp>
        <p:nvSpPr>
          <p:cNvPr id="226" name="TextBox 225">
            <a:extLst>
              <a:ext uri="{FF2B5EF4-FFF2-40B4-BE49-F238E27FC236}">
                <a16:creationId xmlns:a16="http://schemas.microsoft.com/office/drawing/2014/main" id="{7A04BA98-1502-4094-A3F4-619A73BE2C40}"/>
              </a:ext>
            </a:extLst>
          </p:cNvPr>
          <p:cNvSpPr txBox="1"/>
          <p:nvPr/>
        </p:nvSpPr>
        <p:spPr>
          <a:xfrm>
            <a:off x="6587295" y="9820039"/>
            <a:ext cx="502241" cy="390521"/>
          </a:xfrm>
          <a:prstGeom prst="rect">
            <a:avLst/>
          </a:prstGeom>
          <a:noFill/>
        </p:spPr>
        <p:txBody>
          <a:bodyPr wrap="none" rtlCol="0" anchor="t">
            <a:noAutofit/>
          </a:bodyPr>
          <a:lstStyle/>
          <a:p>
            <a:pPr algn="ctr">
              <a:defRPr/>
            </a:pP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r>
              <a:rPr lang="en-US" altLang="ko-KR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▶</a:t>
            </a:r>
            <a:endParaRPr lang="ko-KR" altLang="en-US" sz="756" b="1" kern="0" spc="324" dirty="0">
              <a:ln>
                <a:solidFill>
                  <a:srgbClr val="1299DC">
                    <a:alpha val="0"/>
                  </a:srgbClr>
                </a:solidFill>
              </a:ln>
              <a:solidFill>
                <a:prstClr val="white">
                  <a:lumMod val="95000"/>
                </a:prstClr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pic>
        <p:nvPicPr>
          <p:cNvPr id="235" name="그림 234">
            <a:extLst>
              <a:ext uri="{FF2B5EF4-FFF2-40B4-BE49-F238E27FC236}">
                <a16:creationId xmlns:a16="http://schemas.microsoft.com/office/drawing/2014/main" id="{798322AE-3298-42F9-BC90-4F96E39743B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21141"/>
          <a:stretch/>
        </p:blipFill>
        <p:spPr>
          <a:xfrm>
            <a:off x="2164901" y="7367004"/>
            <a:ext cx="1473610" cy="1932160"/>
          </a:xfrm>
          <a:prstGeom prst="rect">
            <a:avLst/>
          </a:prstGeom>
        </p:spPr>
      </p:pic>
      <p:pic>
        <p:nvPicPr>
          <p:cNvPr id="236" name="그림 235">
            <a:extLst>
              <a:ext uri="{FF2B5EF4-FFF2-40B4-BE49-F238E27FC236}">
                <a16:creationId xmlns:a16="http://schemas.microsoft.com/office/drawing/2014/main" id="{6A2B73A5-80EC-4F71-9E76-285BF2721A32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21141"/>
          <a:stretch/>
        </p:blipFill>
        <p:spPr>
          <a:xfrm>
            <a:off x="3852464" y="7367004"/>
            <a:ext cx="1473610" cy="1932160"/>
          </a:xfrm>
          <a:prstGeom prst="rect">
            <a:avLst/>
          </a:prstGeom>
        </p:spPr>
      </p:pic>
      <p:pic>
        <p:nvPicPr>
          <p:cNvPr id="237" name="그림 236">
            <a:extLst>
              <a:ext uri="{FF2B5EF4-FFF2-40B4-BE49-F238E27FC236}">
                <a16:creationId xmlns:a16="http://schemas.microsoft.com/office/drawing/2014/main" id="{0596BF64-8CB1-4A57-B764-26822AD90B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21141"/>
          <a:stretch/>
        </p:blipFill>
        <p:spPr>
          <a:xfrm>
            <a:off x="5540026" y="7367004"/>
            <a:ext cx="1473610" cy="1932160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31362B1A-8A85-46E9-8F3C-FF7FADDE07F6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2706"/>
          <a:stretch/>
        </p:blipFill>
        <p:spPr>
          <a:xfrm>
            <a:off x="576034" y="7682695"/>
            <a:ext cx="1272716" cy="1616469"/>
          </a:xfrm>
          <a:prstGeom prst="rect">
            <a:avLst/>
          </a:prstGeom>
        </p:spPr>
      </p:pic>
      <p:grpSp>
        <p:nvGrpSpPr>
          <p:cNvPr id="26" name="그룹 25">
            <a:extLst>
              <a:ext uri="{FF2B5EF4-FFF2-40B4-BE49-F238E27FC236}">
                <a16:creationId xmlns:a16="http://schemas.microsoft.com/office/drawing/2014/main" id="{DDC7EAFF-510C-4905-BECD-A9780AFA731F}"/>
              </a:ext>
            </a:extLst>
          </p:cNvPr>
          <p:cNvGrpSpPr/>
          <p:nvPr/>
        </p:nvGrpSpPr>
        <p:grpSpPr>
          <a:xfrm>
            <a:off x="486795" y="9495511"/>
            <a:ext cx="1436106" cy="423792"/>
            <a:chOff x="-2086532" y="3717199"/>
            <a:chExt cx="1330557" cy="392645"/>
          </a:xfrm>
        </p:grpSpPr>
        <p:sp>
          <p:nvSpPr>
            <p:cNvPr id="242" name="직사각형 241">
              <a:extLst>
                <a:ext uri="{FF2B5EF4-FFF2-40B4-BE49-F238E27FC236}">
                  <a16:creationId xmlns:a16="http://schemas.microsoft.com/office/drawing/2014/main" id="{30568182-BD12-47EE-9A96-03805CE816BE}"/>
                </a:ext>
              </a:extLst>
            </p:cNvPr>
            <p:cNvSpPr/>
            <p:nvPr/>
          </p:nvSpPr>
          <p:spPr bwMode="auto">
            <a:xfrm>
              <a:off x="-2086532" y="3717200"/>
              <a:ext cx="1330557" cy="39264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6912" fontAlgn="base" latinLnBrk="0">
                <a:lnSpc>
                  <a:spcPct val="120000"/>
                </a:lnSpc>
                <a:spcBef>
                  <a:spcPts val="108"/>
                </a:spcBef>
                <a:spcAft>
                  <a:spcPct val="0"/>
                </a:spcAft>
                <a:buSzPct val="100000"/>
                <a:defRPr/>
              </a:pPr>
              <a:endParaRPr lang="en-US" altLang="ko-KR" sz="1403" kern="0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3300"/>
                </a:solidFill>
                <a:latin typeface="KoPub돋움체 Bold"/>
                <a:ea typeface="KoPub돋움체 Bold"/>
                <a:cs typeface="Tahoma" panose="020B0604030504040204" pitchFamily="34" charset="0"/>
              </a:endParaRPr>
            </a:p>
          </p:txBody>
        </p:sp>
        <p:cxnSp>
          <p:nvCxnSpPr>
            <p:cNvPr id="243" name="직선 연결선 242">
              <a:extLst>
                <a:ext uri="{FF2B5EF4-FFF2-40B4-BE49-F238E27FC236}">
                  <a16:creationId xmlns:a16="http://schemas.microsoft.com/office/drawing/2014/main" id="{7E2624FC-E999-4375-8FB6-416EFE76EDB4}"/>
                </a:ext>
              </a:extLst>
            </p:cNvPr>
            <p:cNvCxnSpPr>
              <a:cxnSpLocks/>
            </p:cNvCxnSpPr>
            <p:nvPr/>
          </p:nvCxnSpPr>
          <p:spPr>
            <a:xfrm>
              <a:off x="-1894270" y="3717199"/>
              <a:ext cx="946032" cy="0"/>
            </a:xfrm>
            <a:prstGeom prst="line">
              <a:avLst/>
            </a:prstGeom>
            <a:noFill/>
            <a:ln w="28575" cap="flat" cmpd="sng" algn="ctr">
              <a:solidFill>
                <a:srgbClr val="15387C"/>
              </a:solidFill>
              <a:prstDash val="solid"/>
            </a:ln>
            <a:effectLst/>
          </p:spPr>
        </p:cxnSp>
        <p:sp>
          <p:nvSpPr>
            <p:cNvPr id="244" name="직사각형 243">
              <a:extLst>
                <a:ext uri="{FF2B5EF4-FFF2-40B4-BE49-F238E27FC236}">
                  <a16:creationId xmlns:a16="http://schemas.microsoft.com/office/drawing/2014/main" id="{6C99DBBC-E8D8-4056-ABDA-67DF2A680D9E}"/>
                </a:ext>
              </a:extLst>
            </p:cNvPr>
            <p:cNvSpPr/>
            <p:nvPr/>
          </p:nvSpPr>
          <p:spPr>
            <a:xfrm>
              <a:off x="-1829621" y="3751055"/>
              <a:ext cx="816734" cy="31640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86912">
                <a:defRPr/>
              </a:pPr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식당선택</a:t>
              </a:r>
            </a:p>
          </p:txBody>
        </p:sp>
      </p:grpSp>
      <p:grpSp>
        <p:nvGrpSpPr>
          <p:cNvPr id="252" name="그룹 251">
            <a:extLst>
              <a:ext uri="{FF2B5EF4-FFF2-40B4-BE49-F238E27FC236}">
                <a16:creationId xmlns:a16="http://schemas.microsoft.com/office/drawing/2014/main" id="{F383B8C0-B65D-4AA3-A7C4-163E3CAEBF83}"/>
              </a:ext>
            </a:extLst>
          </p:cNvPr>
          <p:cNvGrpSpPr/>
          <p:nvPr/>
        </p:nvGrpSpPr>
        <p:grpSpPr>
          <a:xfrm>
            <a:off x="2177055" y="9495511"/>
            <a:ext cx="1436106" cy="423792"/>
            <a:chOff x="-2086532" y="3717199"/>
            <a:chExt cx="1330557" cy="392645"/>
          </a:xfrm>
        </p:grpSpPr>
        <p:sp>
          <p:nvSpPr>
            <p:cNvPr id="253" name="직사각형 252">
              <a:extLst>
                <a:ext uri="{FF2B5EF4-FFF2-40B4-BE49-F238E27FC236}">
                  <a16:creationId xmlns:a16="http://schemas.microsoft.com/office/drawing/2014/main" id="{BED96881-55F0-407F-92D6-C62ADA93B9BC}"/>
                </a:ext>
              </a:extLst>
            </p:cNvPr>
            <p:cNvSpPr/>
            <p:nvPr/>
          </p:nvSpPr>
          <p:spPr bwMode="auto">
            <a:xfrm>
              <a:off x="-2086532" y="3717200"/>
              <a:ext cx="1330557" cy="39264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6912" fontAlgn="base" latinLnBrk="0">
                <a:lnSpc>
                  <a:spcPct val="120000"/>
                </a:lnSpc>
                <a:spcBef>
                  <a:spcPts val="108"/>
                </a:spcBef>
                <a:spcAft>
                  <a:spcPct val="0"/>
                </a:spcAft>
                <a:buSzPct val="100000"/>
                <a:defRPr/>
              </a:pPr>
              <a:endParaRPr lang="en-US" altLang="ko-KR" sz="1403" kern="0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3300"/>
                </a:solidFill>
                <a:latin typeface="KoPub돋움체 Bold"/>
                <a:ea typeface="KoPub돋움체 Bold"/>
                <a:cs typeface="Tahoma" panose="020B0604030504040204" pitchFamily="34" charset="0"/>
              </a:endParaRPr>
            </a:p>
          </p:txBody>
        </p:sp>
        <p:cxnSp>
          <p:nvCxnSpPr>
            <p:cNvPr id="254" name="직선 연결선 253">
              <a:extLst>
                <a:ext uri="{FF2B5EF4-FFF2-40B4-BE49-F238E27FC236}">
                  <a16:creationId xmlns:a16="http://schemas.microsoft.com/office/drawing/2014/main" id="{F59F997D-C1CD-4652-B54E-6DB7E92517BF}"/>
                </a:ext>
              </a:extLst>
            </p:cNvPr>
            <p:cNvCxnSpPr>
              <a:cxnSpLocks/>
            </p:cNvCxnSpPr>
            <p:nvPr/>
          </p:nvCxnSpPr>
          <p:spPr>
            <a:xfrm>
              <a:off x="-1894270" y="3717199"/>
              <a:ext cx="946032" cy="0"/>
            </a:xfrm>
            <a:prstGeom prst="line">
              <a:avLst/>
            </a:prstGeom>
            <a:noFill/>
            <a:ln w="28575" cap="flat" cmpd="sng" algn="ctr">
              <a:solidFill>
                <a:srgbClr val="15387C"/>
              </a:solidFill>
              <a:prstDash val="solid"/>
            </a:ln>
            <a:effectLst/>
          </p:spPr>
        </p:cxnSp>
        <p:sp>
          <p:nvSpPr>
            <p:cNvPr id="255" name="직사각형 254">
              <a:extLst>
                <a:ext uri="{FF2B5EF4-FFF2-40B4-BE49-F238E27FC236}">
                  <a16:creationId xmlns:a16="http://schemas.microsoft.com/office/drawing/2014/main" id="{9FF0A1AC-84D5-4DDD-A2AB-E208B235D12E}"/>
                </a:ext>
              </a:extLst>
            </p:cNvPr>
            <p:cNvSpPr/>
            <p:nvPr/>
          </p:nvSpPr>
          <p:spPr>
            <a:xfrm>
              <a:off x="-2016041" y="3751055"/>
              <a:ext cx="1189576" cy="31640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식사금액 입력</a:t>
              </a:r>
            </a:p>
          </p:txBody>
        </p:sp>
      </p:grpSp>
      <p:grpSp>
        <p:nvGrpSpPr>
          <p:cNvPr id="256" name="그룹 255">
            <a:extLst>
              <a:ext uri="{FF2B5EF4-FFF2-40B4-BE49-F238E27FC236}">
                <a16:creationId xmlns:a16="http://schemas.microsoft.com/office/drawing/2014/main" id="{F1F3FF08-8A78-4AA0-A941-F4E7EC24017A}"/>
              </a:ext>
            </a:extLst>
          </p:cNvPr>
          <p:cNvGrpSpPr/>
          <p:nvPr/>
        </p:nvGrpSpPr>
        <p:grpSpPr>
          <a:xfrm>
            <a:off x="3867316" y="9495511"/>
            <a:ext cx="1436106" cy="423792"/>
            <a:chOff x="-2086532" y="3717199"/>
            <a:chExt cx="1330557" cy="392645"/>
          </a:xfrm>
        </p:grpSpPr>
        <p:sp>
          <p:nvSpPr>
            <p:cNvPr id="257" name="직사각형 256">
              <a:extLst>
                <a:ext uri="{FF2B5EF4-FFF2-40B4-BE49-F238E27FC236}">
                  <a16:creationId xmlns:a16="http://schemas.microsoft.com/office/drawing/2014/main" id="{5CB9F6F6-8936-4B99-80A5-A021259DF788}"/>
                </a:ext>
              </a:extLst>
            </p:cNvPr>
            <p:cNvSpPr/>
            <p:nvPr/>
          </p:nvSpPr>
          <p:spPr bwMode="auto">
            <a:xfrm>
              <a:off x="-2086532" y="3717200"/>
              <a:ext cx="1330557" cy="39264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6912" fontAlgn="base" latinLnBrk="0">
                <a:lnSpc>
                  <a:spcPct val="120000"/>
                </a:lnSpc>
                <a:spcBef>
                  <a:spcPts val="108"/>
                </a:spcBef>
                <a:spcAft>
                  <a:spcPct val="0"/>
                </a:spcAft>
                <a:buSzPct val="100000"/>
                <a:defRPr/>
              </a:pPr>
              <a:endParaRPr lang="en-US" altLang="ko-KR" sz="1403" kern="0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3300"/>
                </a:solidFill>
                <a:latin typeface="KoPub돋움체 Bold"/>
                <a:ea typeface="KoPub돋움체 Bold"/>
                <a:cs typeface="Tahoma" panose="020B0604030504040204" pitchFamily="34" charset="0"/>
              </a:endParaRPr>
            </a:p>
          </p:txBody>
        </p:sp>
        <p:cxnSp>
          <p:nvCxnSpPr>
            <p:cNvPr id="258" name="직선 연결선 257">
              <a:extLst>
                <a:ext uri="{FF2B5EF4-FFF2-40B4-BE49-F238E27FC236}">
                  <a16:creationId xmlns:a16="http://schemas.microsoft.com/office/drawing/2014/main" id="{A6E9E587-7141-447C-B1C1-202CBEDD5FA9}"/>
                </a:ext>
              </a:extLst>
            </p:cNvPr>
            <p:cNvCxnSpPr>
              <a:cxnSpLocks/>
            </p:cNvCxnSpPr>
            <p:nvPr/>
          </p:nvCxnSpPr>
          <p:spPr>
            <a:xfrm>
              <a:off x="-1894270" y="3717199"/>
              <a:ext cx="946032" cy="0"/>
            </a:xfrm>
            <a:prstGeom prst="line">
              <a:avLst/>
            </a:prstGeom>
            <a:noFill/>
            <a:ln w="28575" cap="flat" cmpd="sng" algn="ctr">
              <a:solidFill>
                <a:srgbClr val="15387C"/>
              </a:solidFill>
              <a:prstDash val="solid"/>
            </a:ln>
            <a:effectLst/>
          </p:spPr>
        </p:cxnSp>
        <p:sp>
          <p:nvSpPr>
            <p:cNvPr id="259" name="직사각형 258">
              <a:extLst>
                <a:ext uri="{FF2B5EF4-FFF2-40B4-BE49-F238E27FC236}">
                  <a16:creationId xmlns:a16="http://schemas.microsoft.com/office/drawing/2014/main" id="{3F55BFC8-4DB6-48FF-A5F7-5A7F629D31C4}"/>
                </a:ext>
              </a:extLst>
            </p:cNvPr>
            <p:cNvSpPr/>
            <p:nvPr/>
          </p:nvSpPr>
          <p:spPr>
            <a:xfrm>
              <a:off x="-2016042" y="3751055"/>
              <a:ext cx="1189576" cy="31640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식권 처리요청</a:t>
              </a:r>
            </a:p>
          </p:txBody>
        </p:sp>
      </p:grpSp>
      <p:grpSp>
        <p:nvGrpSpPr>
          <p:cNvPr id="260" name="그룹 259">
            <a:extLst>
              <a:ext uri="{FF2B5EF4-FFF2-40B4-BE49-F238E27FC236}">
                <a16:creationId xmlns:a16="http://schemas.microsoft.com/office/drawing/2014/main" id="{14453ACA-CE72-4920-B5D8-A42B851ABCCA}"/>
              </a:ext>
            </a:extLst>
          </p:cNvPr>
          <p:cNvGrpSpPr/>
          <p:nvPr/>
        </p:nvGrpSpPr>
        <p:grpSpPr>
          <a:xfrm>
            <a:off x="5557577" y="9495511"/>
            <a:ext cx="1436106" cy="423792"/>
            <a:chOff x="-2086532" y="3717199"/>
            <a:chExt cx="1330557" cy="392645"/>
          </a:xfrm>
        </p:grpSpPr>
        <p:sp>
          <p:nvSpPr>
            <p:cNvPr id="261" name="직사각형 260">
              <a:extLst>
                <a:ext uri="{FF2B5EF4-FFF2-40B4-BE49-F238E27FC236}">
                  <a16:creationId xmlns:a16="http://schemas.microsoft.com/office/drawing/2014/main" id="{E6BE7CD9-554F-44EF-9C4B-E9007CA452E6}"/>
                </a:ext>
              </a:extLst>
            </p:cNvPr>
            <p:cNvSpPr/>
            <p:nvPr/>
          </p:nvSpPr>
          <p:spPr bwMode="auto">
            <a:xfrm>
              <a:off x="-2086532" y="3717200"/>
              <a:ext cx="1330557" cy="392644"/>
            </a:xfrm>
            <a:prstGeom prst="rect">
              <a:avLst/>
            </a:prstGeom>
            <a:solidFill>
              <a:sysClr val="window" lastClr="FFFFFF"/>
            </a:solidFill>
            <a:ln w="12700" cap="flat" cmpd="sng" algn="ctr">
              <a:solidFill>
                <a:sysClr val="window" lastClr="FFFFFF">
                  <a:lumMod val="85000"/>
                </a:sysClr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97139" tIns="0" rIns="97139" bIns="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86912" fontAlgn="base" latinLnBrk="0">
                <a:lnSpc>
                  <a:spcPct val="120000"/>
                </a:lnSpc>
                <a:spcBef>
                  <a:spcPts val="108"/>
                </a:spcBef>
                <a:spcAft>
                  <a:spcPct val="0"/>
                </a:spcAft>
                <a:buSzPct val="100000"/>
                <a:defRPr/>
              </a:pPr>
              <a:endParaRPr lang="en-US" altLang="ko-KR" sz="1403" kern="0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3300"/>
                </a:solidFill>
                <a:latin typeface="KoPub돋움체 Bold"/>
                <a:ea typeface="KoPub돋움체 Bold"/>
                <a:cs typeface="Tahoma" panose="020B0604030504040204" pitchFamily="34" charset="0"/>
              </a:endParaRPr>
            </a:p>
          </p:txBody>
        </p:sp>
        <p:cxnSp>
          <p:nvCxnSpPr>
            <p:cNvPr id="262" name="직선 연결선 261">
              <a:extLst>
                <a:ext uri="{FF2B5EF4-FFF2-40B4-BE49-F238E27FC236}">
                  <a16:creationId xmlns:a16="http://schemas.microsoft.com/office/drawing/2014/main" id="{D1C6F572-5AE6-4C6B-AACF-C2831A0E2FC8}"/>
                </a:ext>
              </a:extLst>
            </p:cNvPr>
            <p:cNvCxnSpPr>
              <a:cxnSpLocks/>
            </p:cNvCxnSpPr>
            <p:nvPr/>
          </p:nvCxnSpPr>
          <p:spPr>
            <a:xfrm>
              <a:off x="-1894270" y="3717199"/>
              <a:ext cx="946032" cy="0"/>
            </a:xfrm>
            <a:prstGeom prst="line">
              <a:avLst/>
            </a:prstGeom>
            <a:noFill/>
            <a:ln w="28575" cap="flat" cmpd="sng" algn="ctr">
              <a:solidFill>
                <a:srgbClr val="15387C"/>
              </a:solidFill>
              <a:prstDash val="solid"/>
            </a:ln>
            <a:effectLst/>
          </p:spPr>
        </p:cxnSp>
        <p:sp>
          <p:nvSpPr>
            <p:cNvPr id="263" name="직사각형 262">
              <a:extLst>
                <a:ext uri="{FF2B5EF4-FFF2-40B4-BE49-F238E27FC236}">
                  <a16:creationId xmlns:a16="http://schemas.microsoft.com/office/drawing/2014/main" id="{A6EA4B5F-2973-49F3-98EE-27EB15E69CBF}"/>
                </a:ext>
              </a:extLst>
            </p:cNvPr>
            <p:cNvSpPr/>
            <p:nvPr/>
          </p:nvSpPr>
          <p:spPr>
            <a:xfrm>
              <a:off x="-2016042" y="3751055"/>
              <a:ext cx="1189576" cy="31640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619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식권 사용완료</a:t>
              </a:r>
            </a:p>
          </p:txBody>
        </p:sp>
      </p:grpSp>
      <p:pic>
        <p:nvPicPr>
          <p:cNvPr id="28" name="그림 27">
            <a:extLst>
              <a:ext uri="{FF2B5EF4-FFF2-40B4-BE49-F238E27FC236}">
                <a16:creationId xmlns:a16="http://schemas.microsoft.com/office/drawing/2014/main" id="{BF17DBC7-E2D1-42BF-AE1E-B34D0DC40CAC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t="1692" b="-1"/>
          <a:stretch/>
        </p:blipFill>
        <p:spPr>
          <a:xfrm>
            <a:off x="2265992" y="7682695"/>
            <a:ext cx="1274469" cy="1587468"/>
          </a:xfrm>
          <a:prstGeom prst="rect">
            <a:avLst/>
          </a:prstGeom>
        </p:spPr>
      </p:pic>
      <p:pic>
        <p:nvPicPr>
          <p:cNvPr id="33" name="그림 32">
            <a:extLst>
              <a:ext uri="{FF2B5EF4-FFF2-40B4-BE49-F238E27FC236}">
                <a16:creationId xmlns:a16="http://schemas.microsoft.com/office/drawing/2014/main" id="{487D1A4D-1042-40D4-84D7-D585A5DC474B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b="8516"/>
          <a:stretch/>
        </p:blipFill>
        <p:spPr>
          <a:xfrm>
            <a:off x="5645998" y="7682695"/>
            <a:ext cx="1274469" cy="1644797"/>
          </a:xfrm>
          <a:prstGeom prst="rect">
            <a:avLst/>
          </a:prstGeom>
        </p:spPr>
      </p:pic>
      <p:pic>
        <p:nvPicPr>
          <p:cNvPr id="37" name="그림 36">
            <a:extLst>
              <a:ext uri="{FF2B5EF4-FFF2-40B4-BE49-F238E27FC236}">
                <a16:creationId xmlns:a16="http://schemas.microsoft.com/office/drawing/2014/main" id="{D1BD8918-ECDF-435B-8CE3-7E16111FE493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b="9046"/>
          <a:stretch/>
        </p:blipFill>
        <p:spPr>
          <a:xfrm>
            <a:off x="3947356" y="7682696"/>
            <a:ext cx="1274469" cy="1616467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8B126BC7-7843-4C2B-9B42-047F3D637577}"/>
              </a:ext>
            </a:extLst>
          </p:cNvPr>
          <p:cNvGrpSpPr/>
          <p:nvPr/>
        </p:nvGrpSpPr>
        <p:grpSpPr>
          <a:xfrm>
            <a:off x="349168" y="9214880"/>
            <a:ext cx="6791373" cy="390521"/>
            <a:chOff x="250474" y="8608867"/>
            <a:chExt cx="6292230" cy="361819"/>
          </a:xfrm>
        </p:grpSpPr>
        <p:grpSp>
          <p:nvGrpSpPr>
            <p:cNvPr id="231" name="그룹 230">
              <a:extLst>
                <a:ext uri="{FF2B5EF4-FFF2-40B4-BE49-F238E27FC236}">
                  <a16:creationId xmlns:a16="http://schemas.microsoft.com/office/drawing/2014/main" id="{36DA8414-46E9-4BF1-A773-DCED8C8F3EDF}"/>
                </a:ext>
              </a:extLst>
            </p:cNvPr>
            <p:cNvGrpSpPr/>
            <p:nvPr/>
          </p:nvGrpSpPr>
          <p:grpSpPr>
            <a:xfrm>
              <a:off x="250474" y="8635114"/>
              <a:ext cx="6292230" cy="154663"/>
              <a:chOff x="527028" y="1576072"/>
              <a:chExt cx="8891288" cy="113678"/>
            </a:xfrm>
          </p:grpSpPr>
          <p:sp>
            <p:nvSpPr>
              <p:cNvPr id="232" name="모서리가 둥근 직사각형 103">
                <a:extLst>
                  <a:ext uri="{FF2B5EF4-FFF2-40B4-BE49-F238E27FC236}">
                    <a16:creationId xmlns:a16="http://schemas.microsoft.com/office/drawing/2014/main" id="{A3129C10-3A16-4E9E-934E-63E9BFEDA5F6}"/>
                  </a:ext>
                </a:extLst>
              </p:cNvPr>
              <p:cNvSpPr/>
              <p:nvPr/>
            </p:nvSpPr>
            <p:spPr>
              <a:xfrm>
                <a:off x="3262316" y="1576072"/>
                <a:ext cx="6156000" cy="113678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12700" cap="flat" cmpd="sng" algn="ctr">
                <a:noFill/>
                <a:prstDash val="solid"/>
              </a:ln>
              <a:effectLst/>
            </p:spPr>
            <p:txBody>
              <a:bodyPr wrap="none" rtlCol="0" anchor="ctr"/>
              <a:lstStyle/>
              <a:p>
                <a:pPr algn="ctr"/>
                <a:endParaRPr lang="ko-KR" altLang="en-US" sz="1511" b="1" kern="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endParaRPr>
              </a:p>
            </p:txBody>
          </p:sp>
          <p:sp>
            <p:nvSpPr>
              <p:cNvPr id="233" name="모서리가 둥근 직사각형 104">
                <a:extLst>
                  <a:ext uri="{FF2B5EF4-FFF2-40B4-BE49-F238E27FC236}">
                    <a16:creationId xmlns:a16="http://schemas.microsoft.com/office/drawing/2014/main" id="{008562AA-81AB-4165-8539-66F5B1D8CD2C}"/>
                  </a:ext>
                </a:extLst>
              </p:cNvPr>
              <p:cNvSpPr/>
              <p:nvPr/>
            </p:nvSpPr>
            <p:spPr>
              <a:xfrm>
                <a:off x="527028" y="1576072"/>
                <a:ext cx="3996000" cy="113678"/>
              </a:xfrm>
              <a:prstGeom prst="roundRect">
                <a:avLst>
                  <a:gd name="adj" fmla="val 50000"/>
                </a:avLst>
              </a:prstGeom>
              <a:solidFill>
                <a:srgbClr val="90C221"/>
              </a:solidFill>
              <a:ln w="12700" cap="flat" cmpd="sng" algn="ctr">
                <a:noFill/>
                <a:prstDash val="solid"/>
              </a:ln>
              <a:effectLst/>
            </p:spPr>
            <p:txBody>
              <a:bodyPr wrap="none" rtlCol="0" anchor="ctr"/>
              <a:lstStyle/>
              <a:p>
                <a:pPr algn="ctr"/>
                <a:endParaRPr lang="ko-KR" altLang="en-US" sz="1511" b="1" kern="0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endParaRPr>
              </a:p>
            </p:txBody>
          </p:sp>
          <p:sp>
            <p:nvSpPr>
              <p:cNvPr id="234" name="모서리가 둥근 직사각형 105">
                <a:extLst>
                  <a:ext uri="{FF2B5EF4-FFF2-40B4-BE49-F238E27FC236}">
                    <a16:creationId xmlns:a16="http://schemas.microsoft.com/office/drawing/2014/main" id="{F0AF2E8F-D9A3-4B7A-806C-1B54EB21C633}"/>
                  </a:ext>
                </a:extLst>
              </p:cNvPr>
              <p:cNvSpPr/>
              <p:nvPr/>
            </p:nvSpPr>
            <p:spPr>
              <a:xfrm>
                <a:off x="3170386" y="1576072"/>
                <a:ext cx="3636000" cy="113678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0297F3"/>
                  </a:gs>
                  <a:gs pos="100000">
                    <a:srgbClr val="90C221"/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algn="ctr"/>
                <a:endParaRPr kumimoji="1" lang="ko-KR" altLang="en-US" sz="2115" b="1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endParaRPr>
              </a:p>
            </p:txBody>
          </p:sp>
        </p:grp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91F72971-392A-4614-BF69-97FEEEA9B221}"/>
                </a:ext>
              </a:extLst>
            </p:cNvPr>
            <p:cNvSpPr txBox="1"/>
            <p:nvPr/>
          </p:nvSpPr>
          <p:spPr>
            <a:xfrm>
              <a:off x="1608592" y="8608867"/>
              <a:ext cx="465328" cy="361819"/>
            </a:xfrm>
            <a:prstGeom prst="rect">
              <a:avLst/>
            </a:prstGeom>
            <a:noFill/>
          </p:spPr>
          <p:txBody>
            <a:bodyPr wrap="none" rtlCol="0" anchor="t">
              <a:noAutofit/>
            </a:bodyPr>
            <a:lstStyle/>
            <a:p>
              <a:pPr algn="ctr">
                <a:defRPr/>
              </a:pP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endParaRPr lang="ko-KR" altLang="en-US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endParaRPr>
            </a:p>
          </p:txBody>
        </p:sp>
        <p:sp>
          <p:nvSpPr>
            <p:cNvPr id="240" name="TextBox 239">
              <a:extLst>
                <a:ext uri="{FF2B5EF4-FFF2-40B4-BE49-F238E27FC236}">
                  <a16:creationId xmlns:a16="http://schemas.microsoft.com/office/drawing/2014/main" id="{B1A798A6-2697-400C-AA0B-F3D8589E5969}"/>
                </a:ext>
              </a:extLst>
            </p:cNvPr>
            <p:cNvSpPr txBox="1"/>
            <p:nvPr/>
          </p:nvSpPr>
          <p:spPr>
            <a:xfrm>
              <a:off x="3158236" y="8608867"/>
              <a:ext cx="465328" cy="361819"/>
            </a:xfrm>
            <a:prstGeom prst="rect">
              <a:avLst/>
            </a:prstGeom>
            <a:noFill/>
          </p:spPr>
          <p:txBody>
            <a:bodyPr wrap="none" rtlCol="0" anchor="t">
              <a:noAutofit/>
            </a:bodyPr>
            <a:lstStyle/>
            <a:p>
              <a:pPr algn="ctr">
                <a:defRPr/>
              </a:pP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endParaRPr lang="ko-KR" altLang="en-US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endParaRPr>
            </a:p>
          </p:txBody>
        </p:sp>
        <p:sp>
          <p:nvSpPr>
            <p:cNvPr id="241" name="TextBox 240">
              <a:extLst>
                <a:ext uri="{FF2B5EF4-FFF2-40B4-BE49-F238E27FC236}">
                  <a16:creationId xmlns:a16="http://schemas.microsoft.com/office/drawing/2014/main" id="{FEFCAF86-1E19-42C7-A120-4D03D2051647}"/>
                </a:ext>
              </a:extLst>
            </p:cNvPr>
            <p:cNvSpPr txBox="1"/>
            <p:nvPr/>
          </p:nvSpPr>
          <p:spPr>
            <a:xfrm>
              <a:off x="4707880" y="8608867"/>
              <a:ext cx="465328" cy="361819"/>
            </a:xfrm>
            <a:prstGeom prst="rect">
              <a:avLst/>
            </a:prstGeom>
            <a:noFill/>
          </p:spPr>
          <p:txBody>
            <a:bodyPr wrap="none" rtlCol="0" anchor="t">
              <a:noAutofit/>
            </a:bodyPr>
            <a:lstStyle/>
            <a:p>
              <a:pPr algn="ctr">
                <a:defRPr/>
              </a:pP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r>
                <a:rPr lang="en-US" altLang="ko-KR" sz="756" b="1" kern="0" spc="324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prstClr val="white">
                      <a:lumMod val="95000"/>
                    </a:prst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▶</a:t>
              </a:r>
              <a:endParaRPr lang="ko-KR" altLang="en-US" sz="756" b="1" kern="0" spc="324" dirty="0">
                <a:ln>
                  <a:solidFill>
                    <a:srgbClr val="1299DC">
                      <a:alpha val="0"/>
                    </a:srgbClr>
                  </a:solidFill>
                </a:ln>
                <a:solidFill>
                  <a:prstClr val="white">
                    <a:lumMod val="95000"/>
                  </a:prst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1153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그룹 41">
            <a:extLst>
              <a:ext uri="{FF2B5EF4-FFF2-40B4-BE49-F238E27FC236}">
                <a16:creationId xmlns:a16="http://schemas.microsoft.com/office/drawing/2014/main" id="{3904966F-B367-472F-B4A1-367EBF8BFFD1}"/>
              </a:ext>
            </a:extLst>
          </p:cNvPr>
          <p:cNvGrpSpPr/>
          <p:nvPr/>
        </p:nvGrpSpPr>
        <p:grpSpPr>
          <a:xfrm>
            <a:off x="0" y="375487"/>
            <a:ext cx="7559675" cy="256243"/>
            <a:chOff x="0" y="251634"/>
            <a:chExt cx="6858000" cy="238431"/>
          </a:xfrm>
        </p:grpSpPr>
        <p:sp>
          <p:nvSpPr>
            <p:cNvPr id="43" name="직사각형 42">
              <a:extLst>
                <a:ext uri="{FF2B5EF4-FFF2-40B4-BE49-F238E27FC236}">
                  <a16:creationId xmlns:a16="http://schemas.microsoft.com/office/drawing/2014/main" id="{34AC5D3E-44B0-404D-87E0-FE15AA96CB73}"/>
                </a:ext>
              </a:extLst>
            </p:cNvPr>
            <p:cNvSpPr/>
            <p:nvPr/>
          </p:nvSpPr>
          <p:spPr>
            <a:xfrm rot="10800000">
              <a:off x="0" y="251635"/>
              <a:ext cx="6858000" cy="238430"/>
            </a:xfrm>
            <a:prstGeom prst="rect">
              <a:avLst/>
            </a:prstGeom>
            <a:gradFill flip="none" rotWithShape="1">
              <a:gsLst>
                <a:gs pos="0">
                  <a:srgbClr val="15387C"/>
                </a:gs>
                <a:gs pos="35000">
                  <a:srgbClr val="0297F3"/>
                </a:gs>
                <a:gs pos="67500">
                  <a:srgbClr val="07A398"/>
                </a:gs>
                <a:gs pos="100000">
                  <a:srgbClr val="90C221"/>
                </a:gs>
              </a:gsLst>
              <a:path path="circle">
                <a:fillToRect r="100000" b="100000"/>
              </a:path>
              <a:tileRect l="-100000" t="-100000"/>
            </a:gra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9C6941D5-4DF2-42DF-98E1-5B492E9C74D5}"/>
                </a:ext>
              </a:extLst>
            </p:cNvPr>
            <p:cNvSpPr/>
            <p:nvPr/>
          </p:nvSpPr>
          <p:spPr>
            <a:xfrm rot="10800000">
              <a:off x="250475" y="251634"/>
              <a:ext cx="360000" cy="237600"/>
            </a:xfrm>
            <a:prstGeom prst="rect">
              <a:avLst/>
            </a:prstGeom>
            <a:solidFill>
              <a:srgbClr val="07A398"/>
            </a:solidFill>
            <a:ln w="3175">
              <a:noFill/>
            </a:ln>
            <a:effectLst/>
          </p:spPr>
          <p:txBody>
            <a:bodyPr rot="0" spcFirstLastPara="0" vertOverflow="overflow" horzOverflow="overflow" vert="horz" wrap="square" lIns="0" tIns="0" rIns="0" bIns="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>
                <a:spcAft>
                  <a:spcPts val="1388"/>
                </a:spcAft>
              </a:pPr>
              <a:endParaRPr lang="ko-KR" altLang="en-US" sz="2159" b="1" dirty="0">
                <a:solidFill>
                  <a:prstClr val="white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함초롬바탕" panose="02030604000101010101" pitchFamily="18" charset="-127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1D9B447F-1DF4-44FF-AA1C-54A1E0695739}"/>
              </a:ext>
            </a:extLst>
          </p:cNvPr>
          <p:cNvGrpSpPr/>
          <p:nvPr/>
        </p:nvGrpSpPr>
        <p:grpSpPr>
          <a:xfrm>
            <a:off x="514381" y="223912"/>
            <a:ext cx="2135674" cy="546615"/>
            <a:chOff x="776536" y="111199"/>
            <a:chExt cx="1978709" cy="506441"/>
          </a:xfrm>
        </p:grpSpPr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7EBD584-E175-4641-93D8-D9F57653D4C4}"/>
                </a:ext>
              </a:extLst>
            </p:cNvPr>
            <p:cNvSpPr txBox="1"/>
            <p:nvPr/>
          </p:nvSpPr>
          <p:spPr>
            <a:xfrm>
              <a:off x="776536" y="111199"/>
              <a:ext cx="1978709" cy="506441"/>
            </a:xfrm>
            <a:prstGeom prst="rect">
              <a:avLst/>
            </a:prstGeom>
            <a:solidFill>
              <a:sysClr val="window" lastClr="FFFFFF"/>
            </a:solidFill>
          </p:spPr>
          <p:txBody>
            <a:bodyPr wrap="square" rtlCol="0" anchor="t">
              <a:noAutofit/>
            </a:bodyPr>
            <a:lstStyle/>
            <a:p>
              <a:pPr defTabSz="493456" latinLnBrk="0">
                <a:spcBef>
                  <a:spcPts val="540"/>
                </a:spcBef>
                <a:defRPr/>
              </a:pP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en-US" altLang="ko-KR" sz="2590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05</a:t>
              </a:r>
              <a:r>
                <a:rPr lang="en-US" altLang="ko-KR" sz="3022" kern="0" dirty="0">
                  <a:ln>
                    <a:solidFill>
                      <a:srgbClr val="1299DC">
                        <a:alpha val="0"/>
                      </a:srgbClr>
                    </a:solidFill>
                  </a:ln>
                  <a:solidFill>
                    <a:srgbClr val="0297F3"/>
                  </a:solidFill>
                  <a:latin typeface="KoPub바탕체 Bold" panose="02020603020101020101" pitchFamily="18" charset="-127"/>
                  <a:ea typeface="KoPub바탕체 Bold" panose="02020603020101020101" pitchFamily="18" charset="-127"/>
                </a:rPr>
                <a:t> </a:t>
              </a:r>
              <a:r>
                <a:rPr lang="ko-KR" altLang="en-US" sz="2590" kern="0" dirty="0">
                  <a:ln w="12700">
                    <a:solidFill>
                      <a:srgbClr val="4472C4">
                        <a:alpha val="0"/>
                      </a:srgbClr>
                    </a:solidFill>
                  </a:ln>
                  <a:solidFill>
                    <a:srgbClr val="15387C"/>
                  </a:solidFill>
                  <a:latin typeface="KoPubWorld돋움체 Bold" panose="00000800000000000000" pitchFamily="2" charset="-127"/>
                  <a:ea typeface="KoPubWorld돋움체 Bold" panose="00000800000000000000" pitchFamily="2" charset="-127"/>
                  <a:cs typeface="KoPubWorld돋움체 Bold" panose="00000800000000000000" pitchFamily="2" charset="-127"/>
                </a:rPr>
                <a:t>오시는 길</a:t>
              </a:r>
            </a:p>
          </p:txBody>
        </p:sp>
        <p:grpSp>
          <p:nvGrpSpPr>
            <p:cNvPr id="48" name="그룹 47">
              <a:extLst>
                <a:ext uri="{FF2B5EF4-FFF2-40B4-BE49-F238E27FC236}">
                  <a16:creationId xmlns:a16="http://schemas.microsoft.com/office/drawing/2014/main" id="{4AA583FB-0621-44B0-A9BC-4959B0A10ED8}"/>
                </a:ext>
              </a:extLst>
            </p:cNvPr>
            <p:cNvGrpSpPr/>
            <p:nvPr/>
          </p:nvGrpSpPr>
          <p:grpSpPr>
            <a:xfrm>
              <a:off x="848560" y="116632"/>
              <a:ext cx="144000" cy="144000"/>
              <a:chOff x="776552" y="116632"/>
              <a:chExt cx="144000" cy="144000"/>
            </a:xfrm>
          </p:grpSpPr>
          <p:sp>
            <p:nvSpPr>
              <p:cNvPr id="49" name="모서리가 둥근 직사각형 73">
                <a:extLst>
                  <a:ext uri="{FF2B5EF4-FFF2-40B4-BE49-F238E27FC236}">
                    <a16:creationId xmlns:a16="http://schemas.microsoft.com/office/drawing/2014/main" id="{AB4D1D5D-8C94-413F-9B2C-862763662DB9}"/>
                  </a:ext>
                </a:extLst>
              </p:cNvPr>
              <p:cNvSpPr/>
              <p:nvPr/>
            </p:nvSpPr>
            <p:spPr bwMode="auto">
              <a:xfrm rot="5400000"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  <p:sp>
            <p:nvSpPr>
              <p:cNvPr id="50" name="모서리가 둥근 직사각형 74">
                <a:extLst>
                  <a:ext uri="{FF2B5EF4-FFF2-40B4-BE49-F238E27FC236}">
                    <a16:creationId xmlns:a16="http://schemas.microsoft.com/office/drawing/2014/main" id="{2A08C606-F82E-4ED4-8E69-4AEA3FC67222}"/>
                  </a:ext>
                </a:extLst>
              </p:cNvPr>
              <p:cNvSpPr/>
              <p:nvPr/>
            </p:nvSpPr>
            <p:spPr bwMode="auto">
              <a:xfrm>
                <a:off x="833455" y="116632"/>
                <a:ext cx="30194" cy="144000"/>
              </a:xfrm>
              <a:prstGeom prst="roundRect">
                <a:avLst>
                  <a:gd name="adj" fmla="val 50000"/>
                </a:avLst>
              </a:prstGeom>
              <a:solidFill>
                <a:srgbClr val="0297F3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 defTabSz="493456">
                  <a:defRPr/>
                </a:pPr>
                <a:endParaRPr lang="ko-KR" altLang="en-US" sz="1943" dirty="0">
                  <a:solidFill>
                    <a:prstClr val="black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endParaRPr>
              </a:p>
            </p:txBody>
          </p:sp>
        </p:grpSp>
      </p:grp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DF939B5B-23AB-4B4B-A92A-13C53BA93F17}"/>
              </a:ext>
            </a:extLst>
          </p:cNvPr>
          <p:cNvSpPr/>
          <p:nvPr/>
        </p:nvSpPr>
        <p:spPr bwMode="auto">
          <a:xfrm>
            <a:off x="0" y="10304063"/>
            <a:ext cx="4961564" cy="382021"/>
          </a:xfrm>
          <a:prstGeom prst="rect">
            <a:avLst/>
          </a:prstGeom>
          <a:solidFill>
            <a:srgbClr val="CAEEFE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>
              <a:defRPr/>
            </a:pP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      </a:t>
            </a:r>
            <a:r>
              <a:rPr lang="ko-KR" altLang="en-US" sz="1511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부동산 전문 교육기관</a:t>
            </a: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27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43B7F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한국생산성본부 사회능력개발원</a:t>
            </a:r>
          </a:p>
        </p:txBody>
      </p:sp>
      <p:pic>
        <p:nvPicPr>
          <p:cNvPr id="52" name="그림 51">
            <a:extLst>
              <a:ext uri="{FF2B5EF4-FFF2-40B4-BE49-F238E27FC236}">
                <a16:creationId xmlns:a16="http://schemas.microsoft.com/office/drawing/2014/main" id="{0B492E10-0C56-4948-8A8B-69C3AEB811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6" y="10136547"/>
            <a:ext cx="469447" cy="469447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9DA29023-3BA1-4DF8-AA4B-9F0BCD08323B}"/>
              </a:ext>
            </a:extLst>
          </p:cNvPr>
          <p:cNvSpPr txBox="1"/>
          <p:nvPr/>
        </p:nvSpPr>
        <p:spPr>
          <a:xfrm>
            <a:off x="5283328" y="10303529"/>
            <a:ext cx="2103729" cy="34150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72000" lvl="0" indent="-72000">
              <a:spcBef>
                <a:spcPct val="0"/>
              </a:spcBef>
              <a:spcAft>
                <a:spcPts val="5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kumimoji="1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pPr marL="0" indent="0" defTabSz="986912">
              <a:spcAft>
                <a:spcPts val="540"/>
              </a:spcAft>
              <a:buNone/>
              <a:defRPr/>
            </a:pP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rgbClr val="0000FF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endParaRPr lang="ko-KR" altLang="en-US" sz="1619" b="1" kern="0" dirty="0">
              <a:ln w="12700">
                <a:solidFill>
                  <a:srgbClr val="9EA3A8">
                    <a:alpha val="0"/>
                  </a:srgbClr>
                </a:solidFill>
              </a:ln>
              <a:solidFill>
                <a:srgbClr val="0000FF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7C01894-4B57-4CC9-B93B-A098BCCB5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011" y="1011823"/>
            <a:ext cx="6941115" cy="3922860"/>
          </a:xfrm>
          <a:prstGeom prst="rect">
            <a:avLst/>
          </a:prstGeom>
        </p:spPr>
      </p:pic>
      <p:sp>
        <p:nvSpPr>
          <p:cNvPr id="225" name="양쪽 대괄호 224">
            <a:extLst>
              <a:ext uri="{FF2B5EF4-FFF2-40B4-BE49-F238E27FC236}">
                <a16:creationId xmlns:a16="http://schemas.microsoft.com/office/drawing/2014/main" id="{B17B6D65-E71D-433B-82D3-9845BCAE9D99}"/>
              </a:ext>
            </a:extLst>
          </p:cNvPr>
          <p:cNvSpPr/>
          <p:nvPr/>
        </p:nvSpPr>
        <p:spPr bwMode="auto">
          <a:xfrm>
            <a:off x="501564" y="5143552"/>
            <a:ext cx="6575155" cy="348801"/>
          </a:xfrm>
          <a:prstGeom prst="bracketPair">
            <a:avLst>
              <a:gd name="adj" fmla="val 10431"/>
            </a:avLst>
          </a:prstGeom>
          <a:solidFill>
            <a:srgbClr val="CAE8FB">
              <a:alpha val="60000"/>
            </a:srgbClr>
          </a:solidFill>
          <a:ln w="28575" cap="rnd" cmpd="sng" algn="ctr">
            <a:solidFill>
              <a:srgbClr val="002953"/>
            </a:solidFill>
            <a:prstDash val="solid"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bevelT w="0" h="0"/>
              <a:bevelB w="0" h="0"/>
            </a:sp3d>
          </a:bodyPr>
          <a:lstStyle>
            <a:defPPr>
              <a:defRPr lang="ko-KR"/>
            </a:defPPr>
            <a:lvl1pPr marL="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7478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4954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2435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8991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7390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4869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2343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79822" algn="l" defTabSz="994954" rtl="0" eaLnBrk="1" latinLnBrk="1" hangingPunct="1">
              <a:defRPr sz="1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86912">
              <a:spcBef>
                <a:spcPct val="0"/>
              </a:spcBef>
              <a:defRPr/>
            </a:pPr>
            <a:r>
              <a:rPr kumimoji="1" lang="en-US" altLang="ko-KR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(03170) </a:t>
            </a:r>
            <a:r>
              <a:rPr kumimoji="1" lang="ko-KR" altLang="en-US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서울시 종로구 새문안로 </a:t>
            </a:r>
            <a:r>
              <a:rPr kumimoji="1" lang="en-US" altLang="ko-KR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5</a:t>
            </a:r>
            <a:r>
              <a:rPr kumimoji="1" lang="ko-KR" altLang="en-US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가길 </a:t>
            </a:r>
            <a:r>
              <a:rPr kumimoji="1" lang="en-US" altLang="ko-KR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32(</a:t>
            </a:r>
            <a:r>
              <a:rPr kumimoji="1" lang="ko-KR" altLang="en-US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적선동</a:t>
            </a:r>
            <a:r>
              <a:rPr kumimoji="1" lang="en-US" altLang="ko-KR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) </a:t>
            </a:r>
            <a:r>
              <a:rPr kumimoji="1" lang="ko-KR" altLang="en-US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생산성빌딩 </a:t>
            </a:r>
            <a:r>
              <a:rPr kumimoji="1" lang="en-US" altLang="ko-KR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8</a:t>
            </a:r>
            <a:r>
              <a:rPr kumimoji="1" lang="ko-KR" altLang="en-US" sz="1727" b="1" dirty="0">
                <a:ln w="3175" cmpd="sng">
                  <a:solidFill>
                    <a:schemeClr val="tx1">
                      <a:alpha val="0"/>
                    </a:schemeClr>
                  </a:solidFill>
                </a:ln>
                <a:solidFill>
                  <a:srgbClr val="15387C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  <a:cs typeface="KoPubWorld돋움체 Medium" pitchFamily="2" charset="-127"/>
                <a:sym typeface="Monotype Sorts"/>
              </a:rPr>
              <a:t>층</a:t>
            </a:r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28E8A34D-AD36-4C7D-A8E5-5780473EB8D3}"/>
              </a:ext>
            </a:extLst>
          </p:cNvPr>
          <p:cNvGrpSpPr/>
          <p:nvPr/>
        </p:nvGrpSpPr>
        <p:grpSpPr>
          <a:xfrm>
            <a:off x="439123" y="5761293"/>
            <a:ext cx="6704136" cy="860265"/>
            <a:chOff x="333817" y="5397233"/>
            <a:chExt cx="6211404" cy="797038"/>
          </a:xfrm>
        </p:grpSpPr>
        <p:sp>
          <p:nvSpPr>
            <p:cNvPr id="264" name="자유형 147">
              <a:extLst>
                <a:ext uri="{FF2B5EF4-FFF2-40B4-BE49-F238E27FC236}">
                  <a16:creationId xmlns:a16="http://schemas.microsoft.com/office/drawing/2014/main" id="{3AD178E4-3571-4131-BA13-9FDE463830BD}"/>
                </a:ext>
              </a:extLst>
            </p:cNvPr>
            <p:cNvSpPr/>
            <p:nvPr/>
          </p:nvSpPr>
          <p:spPr bwMode="auto">
            <a:xfrm flipV="1">
              <a:off x="367918" y="6132380"/>
              <a:ext cx="6156000" cy="61891"/>
            </a:xfrm>
            <a:custGeom>
              <a:avLst/>
              <a:gdLst>
                <a:gd name="connsiteX0" fmla="*/ 0 w 6332220"/>
                <a:gd name="connsiteY0" fmla="*/ 0 h 0"/>
                <a:gd name="connsiteX1" fmla="*/ 6332220 w 633222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32220">
                  <a:moveTo>
                    <a:pt x="0" y="0"/>
                  </a:moveTo>
                  <a:lnTo>
                    <a:pt x="6332220" y="0"/>
                  </a:lnTo>
                </a:path>
              </a:pathLst>
            </a:custGeom>
            <a:noFill/>
            <a:ln w="15875" cap="rnd" cmpd="sng" algn="ctr">
              <a:solidFill>
                <a:sysClr val="window" lastClr="FFFFFF">
                  <a:lumMod val="50000"/>
                </a:sysClr>
              </a:solidFill>
              <a:prstDash val="sysDot"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 defTabSz="986912" latinLnBrk="0">
                <a:defRPr/>
              </a:pPr>
              <a:endParaRPr lang="ko-KR" altLang="en-US" sz="1943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</a:endParaRPr>
            </a:p>
          </p:txBody>
        </p: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C3DA0476-74EF-402D-9B64-12E9660E443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33817" y="5397233"/>
              <a:ext cx="921837" cy="756000"/>
              <a:chOff x="547568" y="5456608"/>
              <a:chExt cx="1029720" cy="844475"/>
            </a:xfrm>
          </p:grpSpPr>
          <p:grpSp>
            <p:nvGrpSpPr>
              <p:cNvPr id="248" name="그룹 247">
                <a:extLst>
                  <a:ext uri="{FF2B5EF4-FFF2-40B4-BE49-F238E27FC236}">
                    <a16:creationId xmlns:a16="http://schemas.microsoft.com/office/drawing/2014/main" id="{C16C008B-D5AA-4D28-8A4B-73CE113D0434}"/>
                  </a:ext>
                </a:extLst>
              </p:cNvPr>
              <p:cNvGrpSpPr/>
              <p:nvPr/>
            </p:nvGrpSpPr>
            <p:grpSpPr>
              <a:xfrm>
                <a:off x="547568" y="5456608"/>
                <a:ext cx="1029720" cy="844475"/>
                <a:chOff x="5518833" y="2471572"/>
                <a:chExt cx="1345245" cy="1120730"/>
              </a:xfrm>
            </p:grpSpPr>
            <p:pic>
              <p:nvPicPr>
                <p:cNvPr id="249" name="그림 248">
                  <a:extLst>
                    <a:ext uri="{FF2B5EF4-FFF2-40B4-BE49-F238E27FC236}">
                      <a16:creationId xmlns:a16="http://schemas.microsoft.com/office/drawing/2014/main" id="{53F0716F-DC27-400C-9B39-BB9B913B510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924084" y="3312082"/>
                  <a:ext cx="939994" cy="280220"/>
                </a:xfrm>
                <a:prstGeom prst="rect">
                  <a:avLst/>
                </a:prstGeom>
              </p:spPr>
            </p:pic>
            <p:sp>
              <p:nvSpPr>
                <p:cNvPr id="250" name="타원 249">
                  <a:extLst>
                    <a:ext uri="{FF2B5EF4-FFF2-40B4-BE49-F238E27FC236}">
                      <a16:creationId xmlns:a16="http://schemas.microsoft.com/office/drawing/2014/main" id="{22AB18A8-79BC-4DD7-9C2D-81CADC068A1B}"/>
                    </a:ext>
                  </a:extLst>
                </p:cNvPr>
                <p:cNvSpPr/>
                <p:nvPr/>
              </p:nvSpPr>
              <p:spPr bwMode="auto">
                <a:xfrm>
                  <a:off x="5518833" y="2471572"/>
                  <a:ext cx="1057412" cy="1039961"/>
                </a:xfrm>
                <a:prstGeom prst="ellipse">
                  <a:avLst/>
                </a:prstGeom>
                <a:solidFill>
                  <a:srgbClr val="ED9100"/>
                </a:solidFill>
                <a:ln w="5715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549908" latinLnBrk="0">
                    <a:defRPr/>
                  </a:pPr>
                  <a:endParaRPr lang="ko-KR" altLang="en-US" sz="1004" kern="0" dirty="0">
                    <a:ln>
                      <a:solidFill>
                        <a:srgbClr val="FFFFFF"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pic>
            <p:nvPicPr>
              <p:cNvPr id="229" name="그림 228">
                <a:extLst>
                  <a:ext uri="{FF2B5EF4-FFF2-40B4-BE49-F238E27FC236}">
                    <a16:creationId xmlns:a16="http://schemas.microsoft.com/office/drawing/2014/main" id="{9D82E810-AF65-4F0C-8300-E6C43AF01E0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5696" t="-3410"/>
              <a:stretch/>
            </p:blipFill>
            <p:spPr>
              <a:xfrm>
                <a:off x="681893" y="5511775"/>
                <a:ext cx="525690" cy="696912"/>
              </a:xfrm>
              <a:prstGeom prst="rect">
                <a:avLst/>
              </a:prstGeom>
            </p:spPr>
          </p:pic>
        </p:grpSp>
        <p:sp>
          <p:nvSpPr>
            <p:cNvPr id="265" name="직사각형 264">
              <a:extLst>
                <a:ext uri="{FF2B5EF4-FFF2-40B4-BE49-F238E27FC236}">
                  <a16:creationId xmlns:a16="http://schemas.microsoft.com/office/drawing/2014/main" id="{9F83B5AD-DC7A-476C-B5EE-02FCE8205E76}"/>
                </a:ext>
              </a:extLst>
            </p:cNvPr>
            <p:cNvSpPr/>
            <p:nvPr/>
          </p:nvSpPr>
          <p:spPr>
            <a:xfrm>
              <a:off x="1133554" y="5475190"/>
              <a:ext cx="5411667" cy="623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27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ED940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지하철 </a:t>
              </a:r>
              <a:r>
                <a:rPr lang="en-US" altLang="ko-KR" sz="1727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ED940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3</a:t>
              </a:r>
              <a:r>
                <a:rPr lang="ko-KR" altLang="en-US" sz="1727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ED9403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호선 경복궁역 </a:t>
              </a:r>
              <a:endParaRPr lang="en-US" altLang="ko-KR" sz="1727" b="1" spc="-54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ED9403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6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번 출구 지하상가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(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현대적선아케이드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)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 지나 한국생산성빌딩 지하 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1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층으로 연결</a:t>
              </a: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C7EA0FC4-10AF-45D5-A34F-C9C1AB9B2D89}"/>
              </a:ext>
            </a:extLst>
          </p:cNvPr>
          <p:cNvGrpSpPr/>
          <p:nvPr/>
        </p:nvGrpSpPr>
        <p:grpSpPr>
          <a:xfrm>
            <a:off x="439123" y="6824362"/>
            <a:ext cx="6681143" cy="860265"/>
            <a:chOff x="333817" y="6393277"/>
            <a:chExt cx="6190101" cy="797038"/>
          </a:xfrm>
        </p:grpSpPr>
        <p:sp>
          <p:nvSpPr>
            <p:cNvPr id="266" name="자유형 147">
              <a:extLst>
                <a:ext uri="{FF2B5EF4-FFF2-40B4-BE49-F238E27FC236}">
                  <a16:creationId xmlns:a16="http://schemas.microsoft.com/office/drawing/2014/main" id="{2DBFA392-76D2-4914-AA98-715495EADFDE}"/>
                </a:ext>
              </a:extLst>
            </p:cNvPr>
            <p:cNvSpPr/>
            <p:nvPr/>
          </p:nvSpPr>
          <p:spPr bwMode="auto">
            <a:xfrm flipV="1">
              <a:off x="367918" y="7128424"/>
              <a:ext cx="6156000" cy="61891"/>
            </a:xfrm>
            <a:custGeom>
              <a:avLst/>
              <a:gdLst>
                <a:gd name="connsiteX0" fmla="*/ 0 w 6332220"/>
                <a:gd name="connsiteY0" fmla="*/ 0 h 0"/>
                <a:gd name="connsiteX1" fmla="*/ 6332220 w 633222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32220">
                  <a:moveTo>
                    <a:pt x="0" y="0"/>
                  </a:moveTo>
                  <a:lnTo>
                    <a:pt x="6332220" y="0"/>
                  </a:lnTo>
                </a:path>
              </a:pathLst>
            </a:custGeom>
            <a:noFill/>
            <a:ln w="15875" cap="rnd" cmpd="sng" algn="ctr">
              <a:solidFill>
                <a:sysClr val="window" lastClr="FFFFFF">
                  <a:lumMod val="50000"/>
                </a:sysClr>
              </a:solidFill>
              <a:prstDash val="sysDot"/>
              <a:headEnd type="none" w="med" len="med"/>
              <a:tailEnd type="none" w="med" len="med"/>
            </a:ln>
            <a:effectLst/>
          </p:spPr>
          <p:txBody>
            <a:bodyPr rtlCol="0" anchor="ctr"/>
            <a:lstStyle/>
            <a:p>
              <a:pPr algn="ctr" defTabSz="986912" latinLnBrk="0">
                <a:defRPr/>
              </a:pPr>
              <a:endParaRPr lang="ko-KR" altLang="en-US" sz="1943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</a:endParaRPr>
            </a:p>
          </p:txBody>
        </p:sp>
        <p:grpSp>
          <p:nvGrpSpPr>
            <p:cNvPr id="267" name="그룹 266">
              <a:extLst>
                <a:ext uri="{FF2B5EF4-FFF2-40B4-BE49-F238E27FC236}">
                  <a16:creationId xmlns:a16="http://schemas.microsoft.com/office/drawing/2014/main" id="{398E6C5C-744A-40B2-9B8B-8783DB883DC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33817" y="6393277"/>
              <a:ext cx="921837" cy="756000"/>
              <a:chOff x="547568" y="5456608"/>
              <a:chExt cx="1029720" cy="844475"/>
            </a:xfrm>
          </p:grpSpPr>
          <p:grpSp>
            <p:nvGrpSpPr>
              <p:cNvPr id="268" name="그룹 267">
                <a:extLst>
                  <a:ext uri="{FF2B5EF4-FFF2-40B4-BE49-F238E27FC236}">
                    <a16:creationId xmlns:a16="http://schemas.microsoft.com/office/drawing/2014/main" id="{3ED492F2-57CD-4399-9F38-7B6CC3FE2525}"/>
                  </a:ext>
                </a:extLst>
              </p:cNvPr>
              <p:cNvGrpSpPr/>
              <p:nvPr/>
            </p:nvGrpSpPr>
            <p:grpSpPr>
              <a:xfrm>
                <a:off x="547568" y="5456608"/>
                <a:ext cx="1029720" cy="844475"/>
                <a:chOff x="5518833" y="2471572"/>
                <a:chExt cx="1345245" cy="1120730"/>
              </a:xfrm>
            </p:grpSpPr>
            <p:pic>
              <p:nvPicPr>
                <p:cNvPr id="270" name="그림 269">
                  <a:extLst>
                    <a:ext uri="{FF2B5EF4-FFF2-40B4-BE49-F238E27FC236}">
                      <a16:creationId xmlns:a16="http://schemas.microsoft.com/office/drawing/2014/main" id="{B3BF3FB4-B8A5-4313-B051-C44B7AB4E19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924084" y="3312082"/>
                  <a:ext cx="939994" cy="280220"/>
                </a:xfrm>
                <a:prstGeom prst="rect">
                  <a:avLst/>
                </a:prstGeom>
              </p:spPr>
            </p:pic>
            <p:sp>
              <p:nvSpPr>
                <p:cNvPr id="271" name="타원 270">
                  <a:extLst>
                    <a:ext uri="{FF2B5EF4-FFF2-40B4-BE49-F238E27FC236}">
                      <a16:creationId xmlns:a16="http://schemas.microsoft.com/office/drawing/2014/main" id="{C8039A70-3764-409A-AFD5-7397D6E2AB56}"/>
                    </a:ext>
                  </a:extLst>
                </p:cNvPr>
                <p:cNvSpPr/>
                <p:nvPr/>
              </p:nvSpPr>
              <p:spPr bwMode="auto">
                <a:xfrm>
                  <a:off x="5518833" y="2471572"/>
                  <a:ext cx="1057412" cy="1039961"/>
                </a:xfrm>
                <a:prstGeom prst="ellipse">
                  <a:avLst/>
                </a:prstGeom>
                <a:solidFill>
                  <a:srgbClr val="7030A0"/>
                </a:solidFill>
                <a:ln w="57150" cap="flat" cmpd="sng" algn="ctr">
                  <a:solidFill>
                    <a:sysClr val="window" lastClr="FFFFFF"/>
                  </a:solidFill>
                  <a:prstDash val="solid"/>
                </a:ln>
                <a:effectLst/>
              </p:spPr>
              <p:txBody>
                <a:bodyPr wrap="square" lIns="0" tIns="0" rIns="0" bIns="0" rtlCol="0" anchor="ctr" anchorCtr="0">
                  <a:noAutofit/>
                </a:bodyPr>
                <a:lstStyle/>
                <a:p>
                  <a:pPr algn="ctr" defTabSz="549908" latinLnBrk="0">
                    <a:defRPr/>
                  </a:pPr>
                  <a:endParaRPr lang="ko-KR" altLang="en-US" sz="1004" kern="0" dirty="0">
                    <a:ln>
                      <a:solidFill>
                        <a:srgbClr val="FFFFFF">
                          <a:alpha val="0"/>
                        </a:srgbClr>
                      </a:solidFill>
                    </a:ln>
                    <a:solidFill>
                      <a:prstClr val="white"/>
                    </a:solidFill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pic>
            <p:nvPicPr>
              <p:cNvPr id="269" name="그림 268">
                <a:extLst>
                  <a:ext uri="{FF2B5EF4-FFF2-40B4-BE49-F238E27FC236}">
                    <a16:creationId xmlns:a16="http://schemas.microsoft.com/office/drawing/2014/main" id="{7D5BC12E-41B4-466E-8EE8-6445FAED748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5696" t="-3410"/>
              <a:stretch/>
            </p:blipFill>
            <p:spPr>
              <a:xfrm>
                <a:off x="681893" y="5511775"/>
                <a:ext cx="525690" cy="696912"/>
              </a:xfrm>
              <a:prstGeom prst="rect">
                <a:avLst/>
              </a:prstGeom>
            </p:spPr>
          </p:pic>
        </p:grpSp>
        <p:sp>
          <p:nvSpPr>
            <p:cNvPr id="272" name="직사각형 271">
              <a:extLst>
                <a:ext uri="{FF2B5EF4-FFF2-40B4-BE49-F238E27FC236}">
                  <a16:creationId xmlns:a16="http://schemas.microsoft.com/office/drawing/2014/main" id="{05E0C10E-C9DB-46D1-8EBE-334ACB3A868A}"/>
                </a:ext>
              </a:extLst>
            </p:cNvPr>
            <p:cNvSpPr/>
            <p:nvPr/>
          </p:nvSpPr>
          <p:spPr>
            <a:xfrm>
              <a:off x="1133554" y="6471234"/>
              <a:ext cx="3419733" cy="6238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727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7030A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지하철 </a:t>
              </a:r>
              <a:r>
                <a:rPr lang="en-US" altLang="ko-KR" sz="1727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7030A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5</a:t>
              </a:r>
              <a:r>
                <a:rPr lang="ko-KR" altLang="en-US" sz="1727" b="1" spc="-54" dirty="0">
                  <a:ln>
                    <a:solidFill>
                      <a:srgbClr val="4F81BD">
                        <a:alpha val="0"/>
                      </a:srgbClr>
                    </a:solidFill>
                  </a:ln>
                  <a:solidFill>
                    <a:srgbClr val="7030A0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rPr>
                <a:t>호선 광화문역 </a:t>
              </a:r>
              <a:endParaRPr lang="en-US" altLang="ko-KR" sz="1727" b="1" spc="-54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7030A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endParaRPr>
            </a:p>
            <a:p>
              <a:pPr>
                <a:lnSpc>
                  <a:spcPct val="120000"/>
                </a:lnSpc>
              </a:pP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1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번 출구 정부중앙청사 후문방향 도보 </a:t>
              </a:r>
              <a:r>
                <a:rPr lang="en-US" altLang="ko-KR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10</a:t>
              </a:r>
              <a:r>
                <a:rPr lang="ko-KR" altLang="en-US" sz="1511" spc="-54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KoPub돋움체 Medium"/>
                  <a:ea typeface="KoPub돋움체 Medium"/>
                  <a:cs typeface="Tahoma" panose="020B0604030504040204" pitchFamily="34" charset="0"/>
                </a:rPr>
                <a:t>분 거리</a:t>
              </a:r>
            </a:p>
          </p:txBody>
        </p:sp>
      </p:grpSp>
      <p:sp>
        <p:nvSpPr>
          <p:cNvPr id="273" name="자유형 147">
            <a:extLst>
              <a:ext uri="{FF2B5EF4-FFF2-40B4-BE49-F238E27FC236}">
                <a16:creationId xmlns:a16="http://schemas.microsoft.com/office/drawing/2014/main" id="{5F126E2D-2D49-4D7F-A991-EABE9F46EEAE}"/>
              </a:ext>
            </a:extLst>
          </p:cNvPr>
          <p:cNvSpPr/>
          <p:nvPr/>
        </p:nvSpPr>
        <p:spPr bwMode="auto">
          <a:xfrm flipV="1">
            <a:off x="494331" y="8680897"/>
            <a:ext cx="6644337" cy="66801"/>
          </a:xfrm>
          <a:custGeom>
            <a:avLst/>
            <a:gdLst>
              <a:gd name="connsiteX0" fmla="*/ 0 w 6332220"/>
              <a:gd name="connsiteY0" fmla="*/ 0 h 0"/>
              <a:gd name="connsiteX1" fmla="*/ 6332220 w 633222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332220">
                <a:moveTo>
                  <a:pt x="0" y="0"/>
                </a:moveTo>
                <a:lnTo>
                  <a:pt x="6332220" y="0"/>
                </a:lnTo>
              </a:path>
            </a:pathLst>
          </a:custGeom>
          <a:noFill/>
          <a:ln w="15875" cap="rnd" cmpd="sng" algn="ctr">
            <a:solidFill>
              <a:sysClr val="window" lastClr="FFFFFF">
                <a:lumMod val="50000"/>
              </a:sysClr>
            </a:solidFill>
            <a:prstDash val="sysDot"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algn="ctr" defTabSz="986912" latinLnBrk="0">
              <a:defRPr/>
            </a:pPr>
            <a:endParaRPr lang="ko-KR" altLang="en-US" sz="1943" kern="0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Medium"/>
              <a:ea typeface="KoPub돋움체 Medium"/>
            </a:endParaRPr>
          </a:p>
        </p:txBody>
      </p:sp>
      <p:grpSp>
        <p:nvGrpSpPr>
          <p:cNvPr id="275" name="그룹 274">
            <a:extLst>
              <a:ext uri="{FF2B5EF4-FFF2-40B4-BE49-F238E27FC236}">
                <a16:creationId xmlns:a16="http://schemas.microsoft.com/office/drawing/2014/main" id="{DD2DA82E-1218-4E90-B5C8-682E40BA0F58}"/>
              </a:ext>
            </a:extLst>
          </p:cNvPr>
          <p:cNvGrpSpPr/>
          <p:nvPr/>
        </p:nvGrpSpPr>
        <p:grpSpPr>
          <a:xfrm>
            <a:off x="457526" y="7887433"/>
            <a:ext cx="994963" cy="815971"/>
            <a:chOff x="5518833" y="2471572"/>
            <a:chExt cx="1345245" cy="1120730"/>
          </a:xfrm>
        </p:grpSpPr>
        <p:pic>
          <p:nvPicPr>
            <p:cNvPr id="277" name="그림 276">
              <a:extLst>
                <a:ext uri="{FF2B5EF4-FFF2-40B4-BE49-F238E27FC236}">
                  <a16:creationId xmlns:a16="http://schemas.microsoft.com/office/drawing/2014/main" id="{F9C3F5C4-43A1-4640-8291-461318E94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924084" y="3312082"/>
              <a:ext cx="939994" cy="280220"/>
            </a:xfrm>
            <a:prstGeom prst="rect">
              <a:avLst/>
            </a:prstGeom>
          </p:spPr>
        </p:pic>
        <p:sp>
          <p:nvSpPr>
            <p:cNvPr id="278" name="타원 277">
              <a:extLst>
                <a:ext uri="{FF2B5EF4-FFF2-40B4-BE49-F238E27FC236}">
                  <a16:creationId xmlns:a16="http://schemas.microsoft.com/office/drawing/2014/main" id="{8F8E354B-BB17-4610-82D6-7A5B3091CF93}"/>
                </a:ext>
              </a:extLst>
            </p:cNvPr>
            <p:cNvSpPr/>
            <p:nvPr/>
          </p:nvSpPr>
          <p:spPr bwMode="auto">
            <a:xfrm>
              <a:off x="5518833" y="2471572"/>
              <a:ext cx="1057412" cy="1039961"/>
            </a:xfrm>
            <a:prstGeom prst="ellipse">
              <a:avLst/>
            </a:prstGeom>
            <a:solidFill>
              <a:srgbClr val="002060"/>
            </a:solidFill>
            <a:ln w="5715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 defTabSz="549908" latinLnBrk="0">
                <a:defRPr/>
              </a:pPr>
              <a:endParaRPr lang="ko-KR" altLang="en-US" sz="1004" kern="0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white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79" name="직사각형 278">
            <a:extLst>
              <a:ext uri="{FF2B5EF4-FFF2-40B4-BE49-F238E27FC236}">
                <a16:creationId xmlns:a16="http://schemas.microsoft.com/office/drawing/2014/main" id="{B5ECF52C-4C6A-4012-8E9A-3D1221B6B193}"/>
              </a:ext>
            </a:extLst>
          </p:cNvPr>
          <p:cNvSpPr/>
          <p:nvPr/>
        </p:nvSpPr>
        <p:spPr>
          <a:xfrm>
            <a:off x="1320703" y="7971574"/>
            <a:ext cx="4937249" cy="6733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sz="1727" b="1" spc="-54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2060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차량 이용</a:t>
            </a:r>
            <a:endParaRPr lang="en-US" altLang="ko-KR" sz="1727" b="1" spc="-54" dirty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2060"/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주차장은 유료이므로 가급적 대중교통을 이용해 주시기 바랍니다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. </a:t>
            </a:r>
            <a:endParaRPr lang="ko-KR" altLang="en-US" sz="1511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Medium"/>
              <a:ea typeface="KoPub돋움체 Medium"/>
              <a:cs typeface="Tahoma" panose="020B0604030504040204" pitchFamily="34" charset="0"/>
            </a:endParaRPr>
          </a:p>
        </p:txBody>
      </p:sp>
      <p:pic>
        <p:nvPicPr>
          <p:cNvPr id="228" name="그림 227">
            <a:extLst>
              <a:ext uri="{FF2B5EF4-FFF2-40B4-BE49-F238E27FC236}">
                <a16:creationId xmlns:a16="http://schemas.microsoft.com/office/drawing/2014/main" id="{6C83A9B1-EF6B-4F66-81BF-4E0989552DE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83" r="70850"/>
          <a:stretch/>
        </p:blipFill>
        <p:spPr>
          <a:xfrm>
            <a:off x="544370" y="7998216"/>
            <a:ext cx="695233" cy="579756"/>
          </a:xfrm>
          <a:prstGeom prst="rect">
            <a:avLst/>
          </a:prstGeom>
        </p:spPr>
      </p:pic>
      <p:sp>
        <p:nvSpPr>
          <p:cNvPr id="285" name="직사각형 284">
            <a:extLst>
              <a:ext uri="{FF2B5EF4-FFF2-40B4-BE49-F238E27FC236}">
                <a16:creationId xmlns:a16="http://schemas.microsoft.com/office/drawing/2014/main" id="{F387AE1C-29D2-4E37-9CB6-BBD19122D4BE}"/>
              </a:ext>
            </a:extLst>
          </p:cNvPr>
          <p:cNvSpPr/>
          <p:nvPr/>
        </p:nvSpPr>
        <p:spPr>
          <a:xfrm>
            <a:off x="1445355" y="9162043"/>
            <a:ext cx="5587812" cy="633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9096" indent="-89096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 기본요금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: 30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분당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2,000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원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 (1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일 최대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36,000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원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)</a:t>
            </a:r>
          </a:p>
          <a:p>
            <a:pPr marL="89096" indent="-89096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 교육생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: 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무료주차 최대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2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시간 이후 시간당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2,000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원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 (1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일 최대 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16,000</a:t>
            </a:r>
            <a:r>
              <a:rPr lang="ko-KR" altLang="en-US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원</a:t>
            </a:r>
            <a:r>
              <a:rPr lang="en-US" altLang="ko-KR" sz="1511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prstClr val="black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)</a:t>
            </a:r>
            <a:endParaRPr lang="ko-KR" altLang="en-US" sz="1511" spc="-54" dirty="0">
              <a:ln>
                <a:solidFill>
                  <a:srgbClr val="FFFFFF">
                    <a:alpha val="0"/>
                  </a:srgbClr>
                </a:solidFill>
              </a:ln>
              <a:solidFill>
                <a:prstClr val="black"/>
              </a:solidFill>
              <a:latin typeface="KoPub돋움체 Medium"/>
              <a:ea typeface="KoPub돋움체 Medium"/>
              <a:cs typeface="Tahoma" panose="020B0604030504040204" pitchFamily="34" charset="0"/>
            </a:endParaRPr>
          </a:p>
        </p:txBody>
      </p:sp>
      <p:sp>
        <p:nvSpPr>
          <p:cNvPr id="284" name="직사각형 283">
            <a:extLst>
              <a:ext uri="{FF2B5EF4-FFF2-40B4-BE49-F238E27FC236}">
                <a16:creationId xmlns:a16="http://schemas.microsoft.com/office/drawing/2014/main" id="{09C9C2F8-B614-42F8-8473-75988589A81A}"/>
              </a:ext>
            </a:extLst>
          </p:cNvPr>
          <p:cNvSpPr/>
          <p:nvPr/>
        </p:nvSpPr>
        <p:spPr>
          <a:xfrm>
            <a:off x="1187361" y="8855772"/>
            <a:ext cx="1518556" cy="341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86912">
              <a:defRPr/>
            </a:pPr>
            <a:r>
              <a:rPr lang="en-US" altLang="ko-KR" sz="1619" u="sng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※ </a:t>
            </a:r>
            <a:r>
              <a:rPr lang="ko-KR" altLang="en-US" sz="1619" u="sng" spc="-54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0000"/>
                </a:solidFill>
                <a:latin typeface="KoPub돋움체 Medium"/>
                <a:ea typeface="KoPub돋움체 Medium"/>
                <a:cs typeface="Tahoma" panose="020B0604030504040204" pitchFamily="34" charset="0"/>
              </a:rPr>
              <a:t>주차요금 안내</a:t>
            </a:r>
          </a:p>
        </p:txBody>
      </p:sp>
    </p:spTree>
    <p:extLst>
      <p:ext uri="{BB962C8B-B14F-4D97-AF65-F5344CB8AC3E}">
        <p14:creationId xmlns:p14="http://schemas.microsoft.com/office/powerpoint/2010/main" val="3061497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id="{B073C1FC-04A1-48F6-99F9-91E8597F9349}"/>
              </a:ext>
            </a:extLst>
          </p:cNvPr>
          <p:cNvGrpSpPr/>
          <p:nvPr/>
        </p:nvGrpSpPr>
        <p:grpSpPr>
          <a:xfrm>
            <a:off x="0" y="-1"/>
            <a:ext cx="7589805" cy="10691814"/>
            <a:chOff x="0" y="-1"/>
            <a:chExt cx="6858000" cy="9906001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AC1238CC-8DFF-4AB0-ABD2-A74C58E9154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-1"/>
              <a:ext cx="6858000" cy="4952985"/>
            </a:xfrm>
            <a:prstGeom prst="rect">
              <a:avLst/>
            </a:prstGeom>
          </p:spPr>
        </p:pic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BE949BAC-584A-479C-8A73-BA7AB64DF2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36246"/>
            <a:stretch/>
          </p:blipFill>
          <p:spPr>
            <a:xfrm>
              <a:off x="0" y="4346368"/>
              <a:ext cx="6858000" cy="5559632"/>
            </a:xfrm>
            <a:prstGeom prst="rect">
              <a:avLst/>
            </a:prstGeom>
          </p:spPr>
        </p:pic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C5B5B06E-3573-40A2-A484-5AA478B8C32C}"/>
              </a:ext>
            </a:extLst>
          </p:cNvPr>
          <p:cNvSpPr/>
          <p:nvPr/>
        </p:nvSpPr>
        <p:spPr bwMode="auto">
          <a:xfrm>
            <a:off x="78824" y="700580"/>
            <a:ext cx="7510979" cy="1958420"/>
          </a:xfrm>
          <a:prstGeom prst="rect">
            <a:avLst/>
          </a:prstGeom>
          <a:gradFill>
            <a:gsLst>
              <a:gs pos="49000">
                <a:sysClr val="windowText" lastClr="000000">
                  <a:alpha val="56000"/>
                </a:sysClr>
              </a:gs>
              <a:gs pos="86000">
                <a:sysClr val="window" lastClr="FFFFFF">
                  <a:alpha val="0"/>
                </a:sysClr>
              </a:gs>
            </a:gsLst>
            <a:lin ang="10800000" scaled="0"/>
          </a:gradFill>
          <a:ln w="127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  <a:scene3d>
              <a:camera prst="orthographicFront"/>
              <a:lightRig rig="threePt" dir="t"/>
            </a:scene3d>
            <a:sp3d>
              <a:bevelT w="0"/>
              <a:bevelB w="0" h="0"/>
              <a:contourClr>
                <a:schemeClr val="bg1"/>
              </a:contourClr>
            </a:sp3d>
          </a:bodyPr>
          <a:lstStyle/>
          <a:p>
            <a:pPr algn="ctr" defTabSz="986912" fontAlgn="base" latinLnBrk="0">
              <a:spcBef>
                <a:spcPct val="0"/>
              </a:spcBef>
              <a:spcAft>
                <a:spcPct val="0"/>
              </a:spcAft>
              <a:defRPr/>
            </a:pPr>
            <a:endParaRPr kumimoji="1" lang="ko-KR" altLang="en-US" sz="1619" kern="0" dirty="0">
              <a:solidFill>
                <a:prstClr val="black"/>
              </a:solidFill>
              <a:latin typeface="KoPub돋움체 Bold" pitchFamily="18" charset="-127"/>
              <a:ea typeface="KoPub돋움체 Bold" pitchFamily="18" charset="-127"/>
              <a:cs typeface="굴림" pitchFamily="50" charset="-127"/>
            </a:endParaRPr>
          </a:p>
        </p:txBody>
      </p:sp>
      <p:sp>
        <p:nvSpPr>
          <p:cNvPr id="29" name="Text Box 5">
            <a:extLst>
              <a:ext uri="{FF2B5EF4-FFF2-40B4-BE49-F238E27FC236}">
                <a16:creationId xmlns:a16="http://schemas.microsoft.com/office/drawing/2014/main" id="{A928B0A2-8F60-4FB3-B871-B1156C55F2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7994" y="904174"/>
            <a:ext cx="6921441" cy="15416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 latinLnBrk="0">
              <a:spcBef>
                <a:spcPts val="648"/>
              </a:spcBef>
            </a:pPr>
            <a:r>
              <a:rPr lang="ko-KR" altLang="en-US" sz="2590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어디서든 원하는 장소에서</a:t>
            </a:r>
            <a:endParaRPr lang="en-US" altLang="ko-KR" sz="2590" b="1" spc="-108" dirty="0">
              <a:ln>
                <a:solidFill>
                  <a:srgbClr val="FFFFFF">
                    <a:alpha val="0"/>
                  </a:srgbClr>
                </a:solidFill>
              </a:ln>
              <a:solidFill>
                <a:schemeClr val="bg1"/>
              </a:solidFill>
              <a:latin typeface="KoPub돋움체 Bold"/>
              <a:ea typeface="KoPub돋움체 Bold"/>
              <a:cs typeface="함초롬바탕" panose="02030604000101010101" pitchFamily="18" charset="-127"/>
            </a:endParaRPr>
          </a:p>
          <a:p>
            <a:pPr algn="r" latinLnBrk="0">
              <a:spcBef>
                <a:spcPts val="648"/>
              </a:spcBef>
            </a:pPr>
            <a:r>
              <a:rPr lang="ko-KR" altLang="en-US" sz="3238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FFFF00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부동산 실시간 라이브 교육</a:t>
            </a:r>
            <a:r>
              <a:rPr lang="ko-KR" altLang="en-US" sz="2590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을</a:t>
            </a:r>
            <a:endParaRPr lang="en-US" altLang="ko-KR" sz="2590" b="1" spc="-108" dirty="0">
              <a:ln>
                <a:solidFill>
                  <a:srgbClr val="FFFFFF">
                    <a:alpha val="0"/>
                  </a:srgbClr>
                </a:solidFill>
              </a:ln>
              <a:solidFill>
                <a:schemeClr val="bg1"/>
              </a:solidFill>
              <a:latin typeface="KoPub돋움체 Bold"/>
              <a:ea typeface="KoPub돋움체 Bold"/>
              <a:cs typeface="함초롬바탕" panose="02030604000101010101" pitchFamily="18" charset="-127"/>
            </a:endParaRPr>
          </a:p>
          <a:p>
            <a:pPr algn="r" latinLnBrk="0">
              <a:spcBef>
                <a:spcPts val="648"/>
              </a:spcBef>
            </a:pPr>
            <a:r>
              <a:rPr lang="ko-KR" altLang="en-US" sz="2590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경험해 보세요</a:t>
            </a:r>
            <a:r>
              <a:rPr lang="en-US" altLang="ko-KR" sz="2590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!</a:t>
            </a:r>
            <a:endParaRPr lang="ko-KR" altLang="en-US" sz="2590" b="1" spc="-108" dirty="0">
              <a:ln>
                <a:solidFill>
                  <a:srgbClr val="FFFFFF">
                    <a:alpha val="0"/>
                  </a:srgbClr>
                </a:solidFill>
              </a:ln>
              <a:solidFill>
                <a:schemeClr val="bg1"/>
              </a:solidFill>
              <a:latin typeface="KoPub돋움체 Bold"/>
              <a:ea typeface="KoPub돋움체 Bold"/>
              <a:cs typeface="함초롬바탕" panose="02030604000101010101" pitchFamily="18" charset="-127"/>
            </a:endParaRPr>
          </a:p>
        </p:txBody>
      </p: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714C3598-A64C-4D40-AC9E-80379037B928}"/>
              </a:ext>
            </a:extLst>
          </p:cNvPr>
          <p:cNvCxnSpPr>
            <a:cxnSpLocks/>
          </p:cNvCxnSpPr>
          <p:nvPr/>
        </p:nvCxnSpPr>
        <p:spPr>
          <a:xfrm>
            <a:off x="-1" y="700579"/>
            <a:ext cx="4741518" cy="0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id="{CBE3B815-784B-4B47-B54D-2AADA5434017}"/>
              </a:ext>
            </a:extLst>
          </p:cNvPr>
          <p:cNvCxnSpPr>
            <a:cxnSpLocks/>
          </p:cNvCxnSpPr>
          <p:nvPr/>
        </p:nvCxnSpPr>
        <p:spPr>
          <a:xfrm flipV="1">
            <a:off x="2843790" y="2651606"/>
            <a:ext cx="4746013" cy="3697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93103C87-AF11-49B3-9454-265243648B19}"/>
              </a:ext>
            </a:extLst>
          </p:cNvPr>
          <p:cNvCxnSpPr/>
          <p:nvPr/>
        </p:nvCxnSpPr>
        <p:spPr>
          <a:xfrm>
            <a:off x="4152297" y="700579"/>
            <a:ext cx="896467" cy="0"/>
          </a:xfrm>
          <a:prstGeom prst="line">
            <a:avLst/>
          </a:prstGeom>
          <a:noFill/>
          <a:ln w="28575" cap="flat" cmpd="sng" algn="ctr">
            <a:solidFill>
              <a:srgbClr val="00FFFF"/>
            </a:solidFill>
            <a:prstDash val="solid"/>
          </a:ln>
          <a:effectLst/>
        </p:spPr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2BB91DE2-793D-478E-81E6-942C99D4D5CD}"/>
              </a:ext>
            </a:extLst>
          </p:cNvPr>
          <p:cNvCxnSpPr/>
          <p:nvPr/>
        </p:nvCxnSpPr>
        <p:spPr>
          <a:xfrm>
            <a:off x="2242822" y="2651606"/>
            <a:ext cx="896467" cy="0"/>
          </a:xfrm>
          <a:prstGeom prst="line">
            <a:avLst/>
          </a:prstGeom>
          <a:noFill/>
          <a:ln w="28575" cap="flat" cmpd="sng" algn="ctr">
            <a:solidFill>
              <a:srgbClr val="00FFFF"/>
            </a:solidFill>
            <a:prstDash val="solid"/>
          </a:ln>
          <a:effectLst/>
        </p:spPr>
      </p:cxnSp>
      <p:grpSp>
        <p:nvGrpSpPr>
          <p:cNvPr id="9" name="그룹 8">
            <a:extLst>
              <a:ext uri="{FF2B5EF4-FFF2-40B4-BE49-F238E27FC236}">
                <a16:creationId xmlns:a16="http://schemas.microsoft.com/office/drawing/2014/main" id="{1CD13D62-7E19-4BF7-993C-301D1826B3B9}"/>
              </a:ext>
            </a:extLst>
          </p:cNvPr>
          <p:cNvGrpSpPr/>
          <p:nvPr/>
        </p:nvGrpSpPr>
        <p:grpSpPr>
          <a:xfrm>
            <a:off x="-1" y="3252446"/>
            <a:ext cx="7589805" cy="524054"/>
            <a:chOff x="-1" y="3262779"/>
            <a:chExt cx="6881750" cy="485538"/>
          </a:xfrm>
        </p:grpSpPr>
        <p:sp>
          <p:nvSpPr>
            <p:cNvPr id="80" name="모서리가 둥근 직사각형 168">
              <a:extLst>
                <a:ext uri="{FF2B5EF4-FFF2-40B4-BE49-F238E27FC236}">
                  <a16:creationId xmlns:a16="http://schemas.microsoft.com/office/drawing/2014/main" id="{0D741D96-E593-4151-B036-A0B9E1373A07}"/>
                </a:ext>
              </a:extLst>
            </p:cNvPr>
            <p:cNvSpPr/>
            <p:nvPr/>
          </p:nvSpPr>
          <p:spPr bwMode="auto">
            <a:xfrm rot="10800000">
              <a:off x="-1" y="3262779"/>
              <a:ext cx="6881750" cy="485538"/>
            </a:xfrm>
            <a:prstGeom prst="rect">
              <a:avLst/>
            </a:prstGeom>
            <a:gradFill flip="none" rotWithShape="1">
              <a:gsLst>
                <a:gs pos="7000">
                  <a:srgbClr val="0E3753"/>
                </a:gs>
                <a:gs pos="79000">
                  <a:srgbClr val="0070C0"/>
                </a:gs>
              </a:gsLst>
              <a:lin ang="8100000" scaled="0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97478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4954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92435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8991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8739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84869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82343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7982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1511" kern="0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" panose="020B0600000101010101" pitchFamily="34" charset="-127"/>
                <a:ea typeface="나눔스퀘어OTF" panose="020B0600000101010101" pitchFamily="34" charset="-127"/>
                <a:cs typeface="Tahoma" pitchFamily="34" charset="0"/>
              </a:endParaRPr>
            </a:p>
          </p:txBody>
        </p:sp>
        <p:sp>
          <p:nvSpPr>
            <p:cNvPr id="43" name="Text Box 5">
              <a:extLst>
                <a:ext uri="{FF2B5EF4-FFF2-40B4-BE49-F238E27FC236}">
                  <a16:creationId xmlns:a16="http://schemas.microsoft.com/office/drawing/2014/main" id="{6E9CDE67-48D5-4662-A359-ED6DDB09E6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293688"/>
              <a:ext cx="6858000" cy="4240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ts val="648"/>
                </a:spcBef>
              </a:pPr>
              <a:r>
                <a:rPr lang="ko-KR" altLang="en-US" sz="2374" b="1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어디서든 언택트로 편안하게 부동산 교육 수강</a:t>
              </a:r>
              <a:r>
                <a:rPr lang="en-US" altLang="ko-KR" sz="2374" b="1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!</a:t>
              </a:r>
              <a:endParaRPr lang="ko-KR" altLang="en-US" sz="2374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KoPub돋움체 Bold"/>
                <a:ea typeface="KoPub돋움체 Bold"/>
                <a:cs typeface="함초롬바탕" panose="02030604000101010101" pitchFamily="18" charset="-127"/>
              </a:endParaRPr>
            </a:p>
          </p:txBody>
        </p:sp>
      </p:grpSp>
      <p:sp>
        <p:nvSpPr>
          <p:cNvPr id="46" name="Text Box 5">
            <a:extLst>
              <a:ext uri="{FF2B5EF4-FFF2-40B4-BE49-F238E27FC236}">
                <a16:creationId xmlns:a16="http://schemas.microsoft.com/office/drawing/2014/main" id="{88270ECA-F2B3-4983-89FE-0BDA321533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25" y="3871524"/>
            <a:ext cx="7402024" cy="7340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>
              <a:spcBef>
                <a:spcPts val="648"/>
              </a:spcBef>
            </a:pPr>
            <a:r>
              <a:rPr lang="ko-KR" altLang="en-US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실시간 라이브 교육 전담 운영자가 교육 전 가이드를 안내해 드리고</a:t>
            </a:r>
            <a:r>
              <a:rPr lang="en-US" altLang="ko-KR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,</a:t>
            </a:r>
          </a:p>
          <a:p>
            <a:pPr algn="ctr" latinLnBrk="0">
              <a:spcBef>
                <a:spcPts val="648"/>
              </a:spcBef>
            </a:pPr>
            <a:r>
              <a:rPr lang="ko-KR" altLang="en-US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교육현황을 실시간 모니터링하며 이슈관리 및 원활한 교육을 지원합니다</a:t>
            </a:r>
            <a:r>
              <a:rPr lang="en-US" altLang="ko-KR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.</a:t>
            </a:r>
            <a:endParaRPr lang="ko-KR" altLang="en-US" sz="1835" spc="-108" dirty="0">
              <a:ln>
                <a:solidFill>
                  <a:srgbClr val="FFFFFF">
                    <a:alpha val="0"/>
                  </a:srgbClr>
                </a:solidFill>
              </a:ln>
              <a:solidFill>
                <a:schemeClr val="bg1"/>
              </a:solidFill>
              <a:latin typeface="KoPub돋움체 Bold"/>
              <a:ea typeface="KoPub돋움체 Bold"/>
              <a:cs typeface="함초롬바탕" panose="02030604000101010101" pitchFamily="18" charset="-127"/>
            </a:endParaRPr>
          </a:p>
        </p:txBody>
      </p: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895FA674-3599-44E1-B57A-8DF85D314EF7}"/>
              </a:ext>
            </a:extLst>
          </p:cNvPr>
          <p:cNvGrpSpPr/>
          <p:nvPr/>
        </p:nvGrpSpPr>
        <p:grpSpPr>
          <a:xfrm>
            <a:off x="-3" y="5032279"/>
            <a:ext cx="7589805" cy="524054"/>
            <a:chOff x="-1" y="3262779"/>
            <a:chExt cx="6881750" cy="485538"/>
          </a:xfrm>
        </p:grpSpPr>
        <p:sp>
          <p:nvSpPr>
            <p:cNvPr id="85" name="모서리가 둥근 직사각형 168">
              <a:extLst>
                <a:ext uri="{FF2B5EF4-FFF2-40B4-BE49-F238E27FC236}">
                  <a16:creationId xmlns:a16="http://schemas.microsoft.com/office/drawing/2014/main" id="{F8611755-B3A7-41FB-B917-7A6AAE77FE0F}"/>
                </a:ext>
              </a:extLst>
            </p:cNvPr>
            <p:cNvSpPr/>
            <p:nvPr/>
          </p:nvSpPr>
          <p:spPr bwMode="auto">
            <a:xfrm rot="10800000">
              <a:off x="-1" y="3262779"/>
              <a:ext cx="6881750" cy="485538"/>
            </a:xfrm>
            <a:prstGeom prst="rect">
              <a:avLst/>
            </a:prstGeom>
            <a:gradFill flip="none" rotWithShape="1">
              <a:gsLst>
                <a:gs pos="7000">
                  <a:srgbClr val="0E3753"/>
                </a:gs>
                <a:gs pos="79000">
                  <a:srgbClr val="0070C0"/>
                </a:gs>
              </a:gsLst>
              <a:lin ang="8100000" scaled="0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97478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94954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492435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98991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487390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84869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82343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79822" algn="l" defTabSz="994954" rtl="0" eaLnBrk="1" latinLnBrk="1" hangingPunct="1">
                <a:defRPr sz="196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1511" kern="0" dirty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스퀘어OTF" panose="020B0600000101010101" pitchFamily="34" charset="-127"/>
                <a:ea typeface="나눔스퀘어OTF" panose="020B0600000101010101" pitchFamily="34" charset="-127"/>
                <a:cs typeface="Tahoma" pitchFamily="34" charset="0"/>
              </a:endParaRPr>
            </a:p>
          </p:txBody>
        </p:sp>
        <p:sp>
          <p:nvSpPr>
            <p:cNvPr id="86" name="Text Box 5">
              <a:extLst>
                <a:ext uri="{FF2B5EF4-FFF2-40B4-BE49-F238E27FC236}">
                  <a16:creationId xmlns:a16="http://schemas.microsoft.com/office/drawing/2014/main" id="{B0521BD2-8DA0-417F-B215-19440599BE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3293688"/>
              <a:ext cx="6858000" cy="42405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ts val="648"/>
                </a:spcBef>
              </a:pPr>
              <a:r>
                <a:rPr lang="ko-KR" altLang="en-US" sz="2374" b="1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실시간으로 참여하고</a:t>
              </a:r>
              <a:r>
                <a:rPr lang="en-US" altLang="ko-KR" sz="2374" b="1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, </a:t>
              </a:r>
              <a:r>
                <a:rPr lang="ko-KR" altLang="en-US" sz="2374" b="1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소통하는 라이브 교육 제공</a:t>
              </a:r>
              <a:r>
                <a:rPr lang="en-US" altLang="ko-KR" sz="2374" b="1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accent4">
                      <a:lumMod val="60000"/>
                      <a:lumOff val="40000"/>
                    </a:schemeClr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!</a:t>
              </a:r>
            </a:p>
          </p:txBody>
        </p:sp>
      </p:grpSp>
      <p:sp>
        <p:nvSpPr>
          <p:cNvPr id="87" name="Text Box 5">
            <a:extLst>
              <a:ext uri="{FF2B5EF4-FFF2-40B4-BE49-F238E27FC236}">
                <a16:creationId xmlns:a16="http://schemas.microsoft.com/office/drawing/2014/main" id="{FCEFAF08-B08F-46A8-ADF7-AA9FB5DF4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25" y="5651357"/>
            <a:ext cx="7402024" cy="7340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latinLnBrk="0">
              <a:spcBef>
                <a:spcPts val="648"/>
              </a:spcBef>
            </a:pPr>
            <a:r>
              <a:rPr lang="ko-KR" altLang="en-US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실시간 라이브 교육 전문강사가 </a:t>
            </a:r>
            <a:r>
              <a:rPr lang="en-US" altLang="ko-KR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ZOOM</a:t>
            </a:r>
            <a:r>
              <a:rPr lang="ko-KR" altLang="en-US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의 실시간 강의 및 채팅 기능을 활용하여</a:t>
            </a:r>
          </a:p>
          <a:p>
            <a:pPr algn="ctr" latinLnBrk="0">
              <a:spcBef>
                <a:spcPts val="648"/>
              </a:spcBef>
            </a:pPr>
            <a:r>
              <a:rPr lang="ko-KR" altLang="en-US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비대면인듯 대면같은 참여와 소통으로 교육을 진행합니다</a:t>
            </a:r>
            <a:r>
              <a:rPr lang="en-US" altLang="ko-KR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.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DD705D15-EDD6-4652-BBAD-E655A766CC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8872" b="37342"/>
          <a:stretch/>
        </p:blipFill>
        <p:spPr>
          <a:xfrm>
            <a:off x="0" y="6875761"/>
            <a:ext cx="7559675" cy="1545249"/>
          </a:xfrm>
          <a:prstGeom prst="rect">
            <a:avLst/>
          </a:prstGeom>
        </p:spPr>
      </p:pic>
      <p:pic>
        <p:nvPicPr>
          <p:cNvPr id="38" name="그림 37">
            <a:extLst>
              <a:ext uri="{FF2B5EF4-FFF2-40B4-BE49-F238E27FC236}">
                <a16:creationId xmlns:a16="http://schemas.microsoft.com/office/drawing/2014/main" id="{53C3FC26-343C-486E-BC16-6E3DB659DC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8" t="31234" r="25205" b="31466"/>
          <a:stretch/>
        </p:blipFill>
        <p:spPr>
          <a:xfrm>
            <a:off x="488969" y="6745178"/>
            <a:ext cx="3406212" cy="1767016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79F758A5-E966-44DE-A5AC-681256C87D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276" y="7597892"/>
            <a:ext cx="2283883" cy="411224"/>
          </a:xfrm>
          <a:prstGeom prst="rect">
            <a:avLst/>
          </a:prstGeom>
        </p:spPr>
      </p:pic>
      <p:sp>
        <p:nvSpPr>
          <p:cNvPr id="40" name="직사각형 39">
            <a:extLst>
              <a:ext uri="{FF2B5EF4-FFF2-40B4-BE49-F238E27FC236}">
                <a16:creationId xmlns:a16="http://schemas.microsoft.com/office/drawing/2014/main" id="{5CBDA738-7E6D-4CA7-93B2-5596A8DB23C7}"/>
              </a:ext>
            </a:extLst>
          </p:cNvPr>
          <p:cNvSpPr/>
          <p:nvPr/>
        </p:nvSpPr>
        <p:spPr>
          <a:xfrm>
            <a:off x="317056" y="7604190"/>
            <a:ext cx="2392514" cy="4178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115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이것만 준비해 주세요</a:t>
            </a:r>
            <a:r>
              <a:rPr lang="en-US" altLang="ko-KR" sz="2115" b="1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!</a:t>
            </a:r>
            <a:endParaRPr lang="ko-KR" altLang="en-US" sz="2115" b="1" dirty="0">
              <a:solidFill>
                <a:schemeClr val="bg1"/>
              </a:solidFill>
            </a:endParaRPr>
          </a:p>
        </p:txBody>
      </p:sp>
      <p:grpSp>
        <p:nvGrpSpPr>
          <p:cNvPr id="140" name="그룹 139">
            <a:extLst>
              <a:ext uri="{FF2B5EF4-FFF2-40B4-BE49-F238E27FC236}">
                <a16:creationId xmlns:a16="http://schemas.microsoft.com/office/drawing/2014/main" id="{60A8E35B-0CF9-4EF9-81A1-57FC1ED46610}"/>
              </a:ext>
            </a:extLst>
          </p:cNvPr>
          <p:cNvGrpSpPr/>
          <p:nvPr/>
        </p:nvGrpSpPr>
        <p:grpSpPr>
          <a:xfrm>
            <a:off x="3882362" y="7018863"/>
            <a:ext cx="2793144" cy="374718"/>
            <a:chOff x="3381489" y="6693005"/>
            <a:chExt cx="2587857" cy="347178"/>
          </a:xfrm>
        </p:grpSpPr>
        <p:sp>
          <p:nvSpPr>
            <p:cNvPr id="129" name="Freeform 5">
              <a:extLst>
                <a:ext uri="{FF2B5EF4-FFF2-40B4-BE49-F238E27FC236}">
                  <a16:creationId xmlns:a16="http://schemas.microsoft.com/office/drawing/2014/main" id="{0DC6A84B-19C6-4292-8E3A-EDE3F22FB9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89" y="6699407"/>
              <a:ext cx="206851" cy="191301"/>
            </a:xfrm>
            <a:custGeom>
              <a:avLst/>
              <a:gdLst>
                <a:gd name="T0" fmla="*/ 267 w 277"/>
                <a:gd name="T1" fmla="*/ 6 h 241"/>
                <a:gd name="T2" fmla="*/ 235 w 277"/>
                <a:gd name="T3" fmla="*/ 13 h 241"/>
                <a:gd name="T4" fmla="*/ 119 w 277"/>
                <a:gd name="T5" fmla="*/ 144 h 241"/>
                <a:gd name="T6" fmla="*/ 110 w 277"/>
                <a:gd name="T7" fmla="*/ 146 h 241"/>
                <a:gd name="T8" fmla="*/ 39 w 277"/>
                <a:gd name="T9" fmla="*/ 104 h 241"/>
                <a:gd name="T10" fmla="*/ 7 w 277"/>
                <a:gd name="T11" fmla="*/ 106 h 241"/>
                <a:gd name="T12" fmla="*/ 12 w 277"/>
                <a:gd name="T13" fmla="*/ 137 h 241"/>
                <a:gd name="T14" fmla="*/ 94 w 277"/>
                <a:gd name="T15" fmla="*/ 229 h 241"/>
                <a:gd name="T16" fmla="*/ 119 w 277"/>
                <a:gd name="T17" fmla="*/ 241 h 241"/>
                <a:gd name="T18" fmla="*/ 146 w 277"/>
                <a:gd name="T19" fmla="*/ 225 h 241"/>
                <a:gd name="T20" fmla="*/ 269 w 277"/>
                <a:gd name="T21" fmla="*/ 39 h 241"/>
                <a:gd name="T22" fmla="*/ 267 w 277"/>
                <a:gd name="T23" fmla="*/ 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7" h="241">
                  <a:moveTo>
                    <a:pt x="267" y="6"/>
                  </a:moveTo>
                  <a:cubicBezTo>
                    <a:pt x="258" y="0"/>
                    <a:pt x="244" y="3"/>
                    <a:pt x="235" y="13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17" y="146"/>
                    <a:pt x="113" y="147"/>
                    <a:pt x="110" y="146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27" y="97"/>
                    <a:pt x="13" y="97"/>
                    <a:pt x="7" y="106"/>
                  </a:cubicBezTo>
                  <a:cubicBezTo>
                    <a:pt x="0" y="114"/>
                    <a:pt x="2" y="127"/>
                    <a:pt x="12" y="137"/>
                  </a:cubicBezTo>
                  <a:cubicBezTo>
                    <a:pt x="94" y="229"/>
                    <a:pt x="94" y="229"/>
                    <a:pt x="94" y="229"/>
                  </a:cubicBezTo>
                  <a:cubicBezTo>
                    <a:pt x="100" y="236"/>
                    <a:pt x="109" y="241"/>
                    <a:pt x="119" y="241"/>
                  </a:cubicBezTo>
                  <a:cubicBezTo>
                    <a:pt x="130" y="241"/>
                    <a:pt x="140" y="235"/>
                    <a:pt x="146" y="225"/>
                  </a:cubicBezTo>
                  <a:cubicBezTo>
                    <a:pt x="269" y="39"/>
                    <a:pt x="269" y="39"/>
                    <a:pt x="269" y="39"/>
                  </a:cubicBezTo>
                  <a:cubicBezTo>
                    <a:pt x="277" y="27"/>
                    <a:pt x="276" y="13"/>
                    <a:pt x="267" y="6"/>
                  </a:cubicBezTo>
                </a:path>
              </a:pathLst>
            </a:custGeom>
            <a:solidFill>
              <a:srgbClr val="F52B2B"/>
            </a:solidFill>
            <a:ln>
              <a:noFill/>
            </a:ln>
          </p:spPr>
          <p:txBody>
            <a:bodyPr vert="horz" wrap="square" lIns="98694" tIns="49347" rIns="98694" bIns="49347" numCol="1" anchor="t" anchorCtr="0" compatLnSpc="1">
              <a:prstTxWarp prst="textNoShape">
                <a:avLst/>
              </a:prstTxWarp>
            </a:bodyPr>
            <a:lstStyle/>
            <a:p>
              <a:pPr defTabSz="493456" latinLnBrk="0">
                <a:defRPr/>
              </a:pPr>
              <a:endParaRPr lang="ko-KR" altLang="en-US" sz="1295" dirty="0">
                <a:solidFill>
                  <a:srgbClr val="EF3D49"/>
                </a:solidFill>
                <a:latin typeface="Tahoma" panose="020B0604030504040204" pitchFamily="34" charset="0"/>
                <a:ea typeface="KoPub돋움체 Medium" panose="02020603020101020101" pitchFamily="18" charset="-127"/>
              </a:endParaRPr>
            </a:p>
          </p:txBody>
        </p:sp>
        <p:sp>
          <p:nvSpPr>
            <p:cNvPr id="130" name="Text Box 5">
              <a:extLst>
                <a:ext uri="{FF2B5EF4-FFF2-40B4-BE49-F238E27FC236}">
                  <a16:creationId xmlns:a16="http://schemas.microsoft.com/office/drawing/2014/main" id="{01347960-D900-404E-BB4A-4D1D13942D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6465" y="6693005"/>
              <a:ext cx="2392881" cy="3471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spcBef>
                  <a:spcPts val="648"/>
                </a:spcBef>
              </a:pPr>
              <a:r>
                <a:rPr lang="ko-KR" altLang="en-US" sz="1835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카메라가 장착된 </a:t>
              </a:r>
              <a:r>
                <a:rPr lang="en-US" altLang="ko-KR" sz="1835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PC</a:t>
              </a:r>
            </a:p>
          </p:txBody>
        </p:sp>
      </p:grpSp>
      <p:grpSp>
        <p:nvGrpSpPr>
          <p:cNvPr id="139" name="그룹 138">
            <a:extLst>
              <a:ext uri="{FF2B5EF4-FFF2-40B4-BE49-F238E27FC236}">
                <a16:creationId xmlns:a16="http://schemas.microsoft.com/office/drawing/2014/main" id="{48DA3B2A-0AD2-4D9B-9230-BE8D684B3002}"/>
              </a:ext>
            </a:extLst>
          </p:cNvPr>
          <p:cNvGrpSpPr/>
          <p:nvPr/>
        </p:nvGrpSpPr>
        <p:grpSpPr>
          <a:xfrm>
            <a:off x="3882362" y="7437557"/>
            <a:ext cx="2793144" cy="374718"/>
            <a:chOff x="3381489" y="7046521"/>
            <a:chExt cx="2587857" cy="347178"/>
          </a:xfrm>
        </p:grpSpPr>
        <p:sp>
          <p:nvSpPr>
            <p:cNvPr id="133" name="Freeform 5">
              <a:extLst>
                <a:ext uri="{FF2B5EF4-FFF2-40B4-BE49-F238E27FC236}">
                  <a16:creationId xmlns:a16="http://schemas.microsoft.com/office/drawing/2014/main" id="{66A3A719-C1BD-499B-A4CE-9D6245A07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89" y="7052923"/>
              <a:ext cx="206851" cy="191301"/>
            </a:xfrm>
            <a:custGeom>
              <a:avLst/>
              <a:gdLst>
                <a:gd name="T0" fmla="*/ 267 w 277"/>
                <a:gd name="T1" fmla="*/ 6 h 241"/>
                <a:gd name="T2" fmla="*/ 235 w 277"/>
                <a:gd name="T3" fmla="*/ 13 h 241"/>
                <a:gd name="T4" fmla="*/ 119 w 277"/>
                <a:gd name="T5" fmla="*/ 144 h 241"/>
                <a:gd name="T6" fmla="*/ 110 w 277"/>
                <a:gd name="T7" fmla="*/ 146 h 241"/>
                <a:gd name="T8" fmla="*/ 39 w 277"/>
                <a:gd name="T9" fmla="*/ 104 h 241"/>
                <a:gd name="T10" fmla="*/ 7 w 277"/>
                <a:gd name="T11" fmla="*/ 106 h 241"/>
                <a:gd name="T12" fmla="*/ 12 w 277"/>
                <a:gd name="T13" fmla="*/ 137 h 241"/>
                <a:gd name="T14" fmla="*/ 94 w 277"/>
                <a:gd name="T15" fmla="*/ 229 h 241"/>
                <a:gd name="T16" fmla="*/ 119 w 277"/>
                <a:gd name="T17" fmla="*/ 241 h 241"/>
                <a:gd name="T18" fmla="*/ 146 w 277"/>
                <a:gd name="T19" fmla="*/ 225 h 241"/>
                <a:gd name="T20" fmla="*/ 269 w 277"/>
                <a:gd name="T21" fmla="*/ 39 h 241"/>
                <a:gd name="T22" fmla="*/ 267 w 277"/>
                <a:gd name="T23" fmla="*/ 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7" h="241">
                  <a:moveTo>
                    <a:pt x="267" y="6"/>
                  </a:moveTo>
                  <a:cubicBezTo>
                    <a:pt x="258" y="0"/>
                    <a:pt x="244" y="3"/>
                    <a:pt x="235" y="13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17" y="146"/>
                    <a:pt x="113" y="147"/>
                    <a:pt x="110" y="146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27" y="97"/>
                    <a:pt x="13" y="97"/>
                    <a:pt x="7" y="106"/>
                  </a:cubicBezTo>
                  <a:cubicBezTo>
                    <a:pt x="0" y="114"/>
                    <a:pt x="2" y="127"/>
                    <a:pt x="12" y="137"/>
                  </a:cubicBezTo>
                  <a:cubicBezTo>
                    <a:pt x="94" y="229"/>
                    <a:pt x="94" y="229"/>
                    <a:pt x="94" y="229"/>
                  </a:cubicBezTo>
                  <a:cubicBezTo>
                    <a:pt x="100" y="236"/>
                    <a:pt x="109" y="241"/>
                    <a:pt x="119" y="241"/>
                  </a:cubicBezTo>
                  <a:cubicBezTo>
                    <a:pt x="130" y="241"/>
                    <a:pt x="140" y="235"/>
                    <a:pt x="146" y="225"/>
                  </a:cubicBezTo>
                  <a:cubicBezTo>
                    <a:pt x="269" y="39"/>
                    <a:pt x="269" y="39"/>
                    <a:pt x="269" y="39"/>
                  </a:cubicBezTo>
                  <a:cubicBezTo>
                    <a:pt x="277" y="27"/>
                    <a:pt x="276" y="13"/>
                    <a:pt x="267" y="6"/>
                  </a:cubicBezTo>
                </a:path>
              </a:pathLst>
            </a:custGeom>
            <a:solidFill>
              <a:srgbClr val="F52B2B"/>
            </a:solidFill>
            <a:ln>
              <a:noFill/>
            </a:ln>
          </p:spPr>
          <p:txBody>
            <a:bodyPr vert="horz" wrap="square" lIns="98694" tIns="49347" rIns="98694" bIns="49347" numCol="1" anchor="t" anchorCtr="0" compatLnSpc="1">
              <a:prstTxWarp prst="textNoShape">
                <a:avLst/>
              </a:prstTxWarp>
            </a:bodyPr>
            <a:lstStyle/>
            <a:p>
              <a:pPr defTabSz="493456" latinLnBrk="0">
                <a:defRPr/>
              </a:pPr>
              <a:endParaRPr lang="ko-KR" altLang="en-US" sz="1295" dirty="0">
                <a:solidFill>
                  <a:srgbClr val="EF3D49"/>
                </a:solidFill>
                <a:latin typeface="Tahoma" panose="020B0604030504040204" pitchFamily="34" charset="0"/>
                <a:ea typeface="KoPub돋움체 Medium" panose="02020603020101020101" pitchFamily="18" charset="-127"/>
              </a:endParaRPr>
            </a:p>
          </p:txBody>
        </p:sp>
        <p:sp>
          <p:nvSpPr>
            <p:cNvPr id="134" name="Text Box 5">
              <a:extLst>
                <a:ext uri="{FF2B5EF4-FFF2-40B4-BE49-F238E27FC236}">
                  <a16:creationId xmlns:a16="http://schemas.microsoft.com/office/drawing/2014/main" id="{8502C0F6-6AD5-46B3-B9AD-FDCCF4548B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6465" y="7046521"/>
              <a:ext cx="2392881" cy="3471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spcBef>
                  <a:spcPts val="648"/>
                </a:spcBef>
              </a:pPr>
              <a:r>
                <a:rPr lang="ko-KR" altLang="en-US" sz="1835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이어폰 또는 스피커</a:t>
              </a:r>
              <a:endParaRPr lang="en-US" altLang="ko-KR" sz="1835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/>
                <a:ea typeface="KoPub돋움체 Bold"/>
                <a:cs typeface="함초롬바탕" panose="02030604000101010101" pitchFamily="18" charset="-127"/>
              </a:endParaRPr>
            </a:p>
          </p:txBody>
        </p:sp>
      </p:grpSp>
      <p:grpSp>
        <p:nvGrpSpPr>
          <p:cNvPr id="138" name="그룹 137">
            <a:extLst>
              <a:ext uri="{FF2B5EF4-FFF2-40B4-BE49-F238E27FC236}">
                <a16:creationId xmlns:a16="http://schemas.microsoft.com/office/drawing/2014/main" id="{170D0DF1-1E88-4D6F-9519-1B3C4C52BFA1}"/>
              </a:ext>
            </a:extLst>
          </p:cNvPr>
          <p:cNvGrpSpPr/>
          <p:nvPr/>
        </p:nvGrpSpPr>
        <p:grpSpPr>
          <a:xfrm>
            <a:off x="3882362" y="7856250"/>
            <a:ext cx="3616655" cy="374718"/>
            <a:chOff x="3381489" y="7433222"/>
            <a:chExt cx="3350843" cy="347178"/>
          </a:xfrm>
        </p:grpSpPr>
        <p:sp>
          <p:nvSpPr>
            <p:cNvPr id="136" name="Freeform 5">
              <a:extLst>
                <a:ext uri="{FF2B5EF4-FFF2-40B4-BE49-F238E27FC236}">
                  <a16:creationId xmlns:a16="http://schemas.microsoft.com/office/drawing/2014/main" id="{0ACACF50-FBAF-46ED-A60A-8655CA5233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89" y="7439624"/>
              <a:ext cx="206851" cy="191301"/>
            </a:xfrm>
            <a:custGeom>
              <a:avLst/>
              <a:gdLst>
                <a:gd name="T0" fmla="*/ 267 w 277"/>
                <a:gd name="T1" fmla="*/ 6 h 241"/>
                <a:gd name="T2" fmla="*/ 235 w 277"/>
                <a:gd name="T3" fmla="*/ 13 h 241"/>
                <a:gd name="T4" fmla="*/ 119 w 277"/>
                <a:gd name="T5" fmla="*/ 144 h 241"/>
                <a:gd name="T6" fmla="*/ 110 w 277"/>
                <a:gd name="T7" fmla="*/ 146 h 241"/>
                <a:gd name="T8" fmla="*/ 39 w 277"/>
                <a:gd name="T9" fmla="*/ 104 h 241"/>
                <a:gd name="T10" fmla="*/ 7 w 277"/>
                <a:gd name="T11" fmla="*/ 106 h 241"/>
                <a:gd name="T12" fmla="*/ 12 w 277"/>
                <a:gd name="T13" fmla="*/ 137 h 241"/>
                <a:gd name="T14" fmla="*/ 94 w 277"/>
                <a:gd name="T15" fmla="*/ 229 h 241"/>
                <a:gd name="T16" fmla="*/ 119 w 277"/>
                <a:gd name="T17" fmla="*/ 241 h 241"/>
                <a:gd name="T18" fmla="*/ 146 w 277"/>
                <a:gd name="T19" fmla="*/ 225 h 241"/>
                <a:gd name="T20" fmla="*/ 269 w 277"/>
                <a:gd name="T21" fmla="*/ 39 h 241"/>
                <a:gd name="T22" fmla="*/ 267 w 277"/>
                <a:gd name="T23" fmla="*/ 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7" h="241">
                  <a:moveTo>
                    <a:pt x="267" y="6"/>
                  </a:moveTo>
                  <a:cubicBezTo>
                    <a:pt x="258" y="0"/>
                    <a:pt x="244" y="3"/>
                    <a:pt x="235" y="13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17" y="146"/>
                    <a:pt x="113" y="147"/>
                    <a:pt x="110" y="146"/>
                  </a:cubicBezTo>
                  <a:cubicBezTo>
                    <a:pt x="39" y="104"/>
                    <a:pt x="39" y="104"/>
                    <a:pt x="39" y="104"/>
                  </a:cubicBezTo>
                  <a:cubicBezTo>
                    <a:pt x="27" y="97"/>
                    <a:pt x="13" y="97"/>
                    <a:pt x="7" y="106"/>
                  </a:cubicBezTo>
                  <a:cubicBezTo>
                    <a:pt x="0" y="114"/>
                    <a:pt x="2" y="127"/>
                    <a:pt x="12" y="137"/>
                  </a:cubicBezTo>
                  <a:cubicBezTo>
                    <a:pt x="94" y="229"/>
                    <a:pt x="94" y="229"/>
                    <a:pt x="94" y="229"/>
                  </a:cubicBezTo>
                  <a:cubicBezTo>
                    <a:pt x="100" y="236"/>
                    <a:pt x="109" y="241"/>
                    <a:pt x="119" y="241"/>
                  </a:cubicBezTo>
                  <a:cubicBezTo>
                    <a:pt x="130" y="241"/>
                    <a:pt x="140" y="235"/>
                    <a:pt x="146" y="225"/>
                  </a:cubicBezTo>
                  <a:cubicBezTo>
                    <a:pt x="269" y="39"/>
                    <a:pt x="269" y="39"/>
                    <a:pt x="269" y="39"/>
                  </a:cubicBezTo>
                  <a:cubicBezTo>
                    <a:pt x="277" y="27"/>
                    <a:pt x="276" y="13"/>
                    <a:pt x="267" y="6"/>
                  </a:cubicBezTo>
                </a:path>
              </a:pathLst>
            </a:custGeom>
            <a:solidFill>
              <a:srgbClr val="F52B2B"/>
            </a:solidFill>
            <a:ln>
              <a:noFill/>
            </a:ln>
          </p:spPr>
          <p:txBody>
            <a:bodyPr vert="horz" wrap="square" lIns="98694" tIns="49347" rIns="98694" bIns="49347" numCol="1" anchor="t" anchorCtr="0" compatLnSpc="1">
              <a:prstTxWarp prst="textNoShape">
                <a:avLst/>
              </a:prstTxWarp>
            </a:bodyPr>
            <a:lstStyle/>
            <a:p>
              <a:pPr defTabSz="493456" latinLnBrk="0">
                <a:defRPr/>
              </a:pPr>
              <a:endParaRPr lang="ko-KR" altLang="en-US" sz="1295" dirty="0">
                <a:solidFill>
                  <a:srgbClr val="EF3D49"/>
                </a:solidFill>
                <a:latin typeface="Tahoma" panose="020B0604030504040204" pitchFamily="34" charset="0"/>
                <a:ea typeface="KoPub돋움체 Medium" panose="02020603020101020101" pitchFamily="18" charset="-127"/>
              </a:endParaRPr>
            </a:p>
          </p:txBody>
        </p:sp>
        <p:sp>
          <p:nvSpPr>
            <p:cNvPr id="137" name="Text Box 5">
              <a:extLst>
                <a:ext uri="{FF2B5EF4-FFF2-40B4-BE49-F238E27FC236}">
                  <a16:creationId xmlns:a16="http://schemas.microsoft.com/office/drawing/2014/main" id="{B73C7B92-ACA2-4247-9B71-A8D6F14FF97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76465" y="7433222"/>
              <a:ext cx="3155867" cy="34717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latinLnBrk="0">
                <a:spcBef>
                  <a:spcPts val="648"/>
                </a:spcBef>
              </a:pPr>
              <a:r>
                <a:rPr lang="ko-KR" altLang="en-US" sz="1835" spc="-108" dirty="0">
                  <a:ln>
                    <a:solidFill>
                      <a:srgbClr val="FFFFFF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KoPub돋움체 Bold"/>
                  <a:ea typeface="KoPub돋움체 Bold"/>
                  <a:cs typeface="함초롬바탕" panose="02030604000101010101" pitchFamily="18" charset="-127"/>
                </a:rPr>
                <a:t>네트워크 연결이 원활한 장소</a:t>
              </a:r>
            </a:p>
          </p:txBody>
        </p:sp>
      </p:grpSp>
      <p:sp>
        <p:nvSpPr>
          <p:cNvPr id="141" name="직사각형 140">
            <a:extLst>
              <a:ext uri="{FF2B5EF4-FFF2-40B4-BE49-F238E27FC236}">
                <a16:creationId xmlns:a16="http://schemas.microsoft.com/office/drawing/2014/main" id="{93AEF000-2EBD-4979-B895-4CBFE4ABA81E}"/>
              </a:ext>
            </a:extLst>
          </p:cNvPr>
          <p:cNvSpPr/>
          <p:nvPr/>
        </p:nvSpPr>
        <p:spPr bwMode="auto">
          <a:xfrm>
            <a:off x="-4" y="10304063"/>
            <a:ext cx="4961568" cy="394048"/>
          </a:xfrm>
          <a:prstGeom prst="rect">
            <a:avLst/>
          </a:prstGeom>
          <a:solidFill>
            <a:srgbClr val="CAEEFE"/>
          </a:solidFill>
          <a:ln w="12700" cap="flat" cmpd="sng" algn="ctr">
            <a:noFill/>
            <a:prstDash val="solid"/>
          </a:ln>
          <a:effectLst>
            <a:outerShdw dist="19050" dir="16200000" rotWithShape="0">
              <a:srgbClr val="3C9CD8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86912">
              <a:defRPr/>
            </a:pP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      </a:t>
            </a:r>
            <a:r>
              <a:rPr lang="ko-KR" altLang="en-US" sz="1511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부동산 전문 교육기관</a:t>
            </a:r>
            <a:r>
              <a:rPr lang="ko-KR" altLang="en-US" sz="1619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0070C0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  </a:t>
            </a:r>
            <a:r>
              <a:rPr lang="ko-KR" altLang="en-US" sz="1727" spc="-119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143B7F"/>
                </a:solidFill>
                <a:latin typeface="KoPub돋움체 Bold"/>
                <a:ea typeface="KoPub돋움체 Bold"/>
                <a:cs typeface="Tahoma" panose="020B0604030504040204" pitchFamily="34" charset="0"/>
              </a:rPr>
              <a:t>한국생산성본부 사회능력개발원</a:t>
            </a:r>
          </a:p>
        </p:txBody>
      </p:sp>
      <p:pic>
        <p:nvPicPr>
          <p:cNvPr id="142" name="그림 141">
            <a:extLst>
              <a:ext uri="{FF2B5EF4-FFF2-40B4-BE49-F238E27FC236}">
                <a16:creationId xmlns:a16="http://schemas.microsoft.com/office/drawing/2014/main" id="{99BAF882-FBB1-41E1-96E7-4E5B351842D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6" y="10136547"/>
            <a:ext cx="469447" cy="469447"/>
          </a:xfrm>
          <a:prstGeom prst="rect">
            <a:avLst/>
          </a:prstGeom>
        </p:spPr>
      </p:pic>
      <p:sp>
        <p:nvSpPr>
          <p:cNvPr id="143" name="TextBox 142">
            <a:extLst>
              <a:ext uri="{FF2B5EF4-FFF2-40B4-BE49-F238E27FC236}">
                <a16:creationId xmlns:a16="http://schemas.microsoft.com/office/drawing/2014/main" id="{F7803D48-0FFA-4C7B-942D-6E2ADDAF1A37}"/>
              </a:ext>
            </a:extLst>
          </p:cNvPr>
          <p:cNvSpPr txBox="1"/>
          <p:nvPr/>
        </p:nvSpPr>
        <p:spPr>
          <a:xfrm>
            <a:off x="5283328" y="10303529"/>
            <a:ext cx="2103729" cy="34150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72000" lvl="0" indent="-72000">
              <a:spcBef>
                <a:spcPct val="0"/>
              </a:spcBef>
              <a:spcAft>
                <a:spcPts val="500"/>
              </a:spcAft>
              <a:buClr>
                <a:srgbClr val="0070C0"/>
              </a:buClr>
              <a:buFont typeface="Arial" panose="020B0604020202020204" pitchFamily="34" charset="0"/>
              <a:buChar char="•"/>
              <a:defRPr kumimoji="1" sz="14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defRPr>
            </a:lvl1pPr>
          </a:lstStyle>
          <a:p>
            <a:pPr marL="0" indent="0" defTabSz="986912">
              <a:spcAft>
                <a:spcPts val="540"/>
              </a:spcAft>
              <a:buNone/>
              <a:defRPr/>
            </a:pP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www.kpcice.or.kr</a:t>
            </a:r>
            <a:r>
              <a:rPr lang="en-US" altLang="ko-KR" sz="1619" b="1" kern="0" dirty="0">
                <a:ln w="12700">
                  <a:solidFill>
                    <a:srgbClr val="9EA3A8">
                      <a:alpha val="0"/>
                    </a:srgbClr>
                  </a:solidFill>
                </a:ln>
                <a:solidFill>
                  <a:schemeClr val="bg1"/>
                </a:solidFill>
                <a:latin typeface="KoPubWorld돋움체 Medium" panose="00000600000000000000" pitchFamily="2" charset="-127"/>
                <a:ea typeface="KoPubWorld돋움체 Medium" panose="00000600000000000000" pitchFamily="2" charset="-127"/>
                <a:cs typeface="KoPubWorld돋움체 Medium" panose="00000600000000000000" pitchFamily="2" charset="-127"/>
              </a:rPr>
              <a:t>   </a:t>
            </a:r>
            <a:endParaRPr lang="ko-KR" altLang="en-US" sz="1619" b="1" kern="0" dirty="0">
              <a:ln w="12700">
                <a:solidFill>
                  <a:srgbClr val="9EA3A8">
                    <a:alpha val="0"/>
                  </a:srgbClr>
                </a:solidFill>
              </a:ln>
              <a:solidFill>
                <a:schemeClr val="bg1"/>
              </a:solidFill>
              <a:latin typeface="KoPubWorld돋움체 Medium" panose="00000600000000000000" pitchFamily="2" charset="-127"/>
              <a:ea typeface="KoPubWorld돋움체 Medium" panose="00000600000000000000" pitchFamily="2" charset="-127"/>
              <a:cs typeface="KoPubWorld돋움체 Medium" panose="00000600000000000000" pitchFamily="2" charset="-127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F2F27CEA-EFD5-4729-8BD9-49671DBADC33}"/>
              </a:ext>
            </a:extLst>
          </p:cNvPr>
          <p:cNvSpPr txBox="1"/>
          <p:nvPr/>
        </p:nvSpPr>
        <p:spPr>
          <a:xfrm>
            <a:off x="932467" y="8739894"/>
            <a:ext cx="6657338" cy="971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※  </a:t>
            </a:r>
            <a:r>
              <a:rPr lang="ko-KR" altLang="en-US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교육시작 전 교재수령을 위해 개강 </a:t>
            </a: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1</a:t>
            </a:r>
            <a:r>
              <a:rPr lang="ko-KR" altLang="en-US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주일 전까지 교육신청을 해 주시기 바랍니다</a:t>
            </a: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※  </a:t>
            </a:r>
            <a:r>
              <a:rPr lang="ko-KR" altLang="en-US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실시간 라이브 교육과 오프라인 교육은 동시에 진행됩니다</a:t>
            </a: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. (</a:t>
            </a:r>
            <a:r>
              <a:rPr lang="ko-KR" altLang="en-US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교육시간 동일</a:t>
            </a: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※  </a:t>
            </a:r>
            <a:r>
              <a:rPr lang="ko-KR" altLang="en-US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실시간 라이브 교육은 비환급으로만 신청 가능합니다</a:t>
            </a:r>
            <a:r>
              <a:rPr lang="en-US" altLang="ko-KR" sz="1619" spc="-108" dirty="0">
                <a:ln>
                  <a:solidFill>
                    <a:srgbClr val="FFFFFF">
                      <a:alpha val="0"/>
                    </a:srgbClr>
                  </a:solidFill>
                </a:ln>
                <a:solidFill>
                  <a:srgbClr val="C5E2FF"/>
                </a:solidFill>
                <a:latin typeface="KoPub돋움체 Bold"/>
                <a:ea typeface="KoPub돋움체 Bold"/>
                <a:cs typeface="함초롬바탕" panose="02030604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750200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1749</TotalTime>
  <Words>1036</Words>
  <Application>Microsoft Office PowerPoint</Application>
  <PresentationFormat>사용자 지정</PresentationFormat>
  <Paragraphs>197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19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7</vt:i4>
      </vt:variant>
    </vt:vector>
  </HeadingPairs>
  <TitlesOfParts>
    <vt:vector size="30" baseType="lpstr">
      <vt:lpstr>Rix모던고딕 EB</vt:lpstr>
      <vt:lpstr>다음_SemiBold</vt:lpstr>
      <vt:lpstr>KoPubWorld돋움체 Medium</vt:lpstr>
      <vt:lpstr>함초롬바탕</vt:lpstr>
      <vt:lpstr>Arial</vt:lpstr>
      <vt:lpstr>굴림</vt:lpstr>
      <vt:lpstr>KoPubWorld돋움체 Bold</vt:lpstr>
      <vt:lpstr>Tahoma</vt:lpstr>
      <vt:lpstr>KoPub돋움체 Medium</vt:lpstr>
      <vt:lpstr>Wingdings</vt:lpstr>
      <vt:lpstr>맑은 고딕</vt:lpstr>
      <vt:lpstr>나눔스퀘어OTF</vt:lpstr>
      <vt:lpstr>Calibri</vt:lpstr>
      <vt:lpstr>HY동녘B</vt:lpstr>
      <vt:lpstr>KoPub돋움체 Bold</vt:lpstr>
      <vt:lpstr>Calibri Light</vt:lpstr>
      <vt:lpstr>Monotype Sorts</vt:lpstr>
      <vt:lpstr>경기천년바탕 Bold</vt:lpstr>
      <vt:lpstr>KoPub바탕체 Bold</vt:lpstr>
      <vt:lpstr>Office 테마</vt:lpstr>
      <vt:lpstr>Office 테마</vt:lpstr>
      <vt:lpstr>Office 테마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cwkim</cp:lastModifiedBy>
  <cp:revision>179</cp:revision>
  <cp:lastPrinted>2023-02-21T08:59:14Z</cp:lastPrinted>
  <dcterms:created xsi:type="dcterms:W3CDTF">2023-01-26T05:39:34Z</dcterms:created>
  <dcterms:modified xsi:type="dcterms:W3CDTF">2023-03-15T09:25:11Z</dcterms:modified>
</cp:coreProperties>
</file>